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ntserrat" panose="020B0604020202020204" charset="0"/>
      <p:regular r:id="rId32"/>
      <p:bold r:id="rId33"/>
      <p:italic r:id="rId34"/>
      <p:boldItalic r:id="rId35"/>
    </p:embeddedFont>
    <p:embeddedFont>
      <p:font typeface="Roboto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4E7DEF-8700-4CF0-AA14-BA3D891AC1B7}">
  <a:tblStyle styleId="{634E7DEF-8700-4CF0-AA14-BA3D891AC1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d5fbec41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d5fbec41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d5fbec417_0_9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ad5fbec417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d5fbec417_0_10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ad5fbec417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d5fbec417_0_13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ad5fbec417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433f33f43_0_6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5433f33f43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433f33f43_0_6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5433f33f43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d5fbec417_0_13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ad5fbec417_0_1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d5fbec417_0_14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ad5fbec417_0_1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d5fbec417_0_14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ad5fbec417_0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d5fbec417_0_14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ad5fbec417_0_1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d5fbec417_0_1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ad5fbec417_0_1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d5fbec417_0_14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ad5fbec417_0_1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d5fbec417_0_14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ad5fbec417_0_1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d5fbec417_0_15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ad5fbec417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ad5fbec417_0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ad5fbec417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ad5fbec417_0_13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ad5fbec417_0_1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33f33f43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33f33f43_0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d5fbec417_0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d5fbec417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5fbec417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ad5fbec417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d5fbec417_0_9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ad5fbec417_0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d5fbec417_0_10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ad5fbec417_0_1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d5fbec417_0_9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ad5fbec417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9448800" y="64923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9448800" y="650997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l="12725" t="20621" r="12508" b="19311"/>
          <a:stretch/>
        </p:blipFill>
        <p:spPr>
          <a:xfrm>
            <a:off x="2389233" y="5817333"/>
            <a:ext cx="1904167" cy="94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33" y="5554333"/>
            <a:ext cx="2123028" cy="130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6400" y="-268312"/>
            <a:ext cx="4074949" cy="4502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211325" y="2789688"/>
            <a:ext cx="4074949" cy="450287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1315675" y="1791425"/>
            <a:ext cx="9963000" cy="285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Diseño de un identificador automático de LTR retrotransposones en plantas mediante el uso de técnicas de Machine Learning</a:t>
            </a:r>
            <a:endParaRPr sz="3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2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10</a:t>
            </a:fld>
            <a:endParaRPr sz="1600"/>
          </a:p>
        </p:txBody>
      </p:sp>
      <p:sp>
        <p:nvSpPr>
          <p:cNvPr id="225" name="Google Shape;225;p22"/>
          <p:cNvSpPr txBox="1"/>
          <p:nvPr/>
        </p:nvSpPr>
        <p:spPr>
          <a:xfrm>
            <a:off x="-3" y="0"/>
            <a:ext cx="121920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4800">
                <a:solidFill>
                  <a:schemeClr val="lt1"/>
                </a:solidFill>
              </a:rPr>
              <a:t>Objetivos</a:t>
            </a:r>
            <a:endParaRPr/>
          </a:p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 txBox="1"/>
          <p:nvPr/>
        </p:nvSpPr>
        <p:spPr>
          <a:xfrm>
            <a:off x="4517250" y="1038550"/>
            <a:ext cx="3157500" cy="7977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800">
                <a:solidFill>
                  <a:schemeClr val="lt1"/>
                </a:solidFill>
              </a:rPr>
              <a:t>Específicos</a:t>
            </a:r>
            <a:endParaRPr sz="100"/>
          </a:p>
        </p:txBody>
      </p:sp>
      <p:sp>
        <p:nvSpPr>
          <p:cNvPr id="228" name="Google Shape;228;p22"/>
          <p:cNvSpPr txBox="1"/>
          <p:nvPr/>
        </p:nvSpPr>
        <p:spPr>
          <a:xfrm>
            <a:off x="534750" y="1836250"/>
            <a:ext cx="11122500" cy="3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CO" sz="2000" dirty="0">
                <a:solidFill>
                  <a:schemeClr val="dk1"/>
                </a:solidFill>
              </a:rPr>
              <a:t>Construir </a:t>
            </a:r>
            <a:r>
              <a:rPr lang="es-CO" sz="2000" dirty="0" smtClean="0">
                <a:solidFill>
                  <a:schemeClr val="dk1"/>
                </a:solidFill>
              </a:rPr>
              <a:t>un conjunto de datos negativo </a:t>
            </a:r>
            <a:r>
              <a:rPr lang="es-CO" sz="2000" dirty="0">
                <a:solidFill>
                  <a:schemeClr val="dk1"/>
                </a:solidFill>
              </a:rPr>
              <a:t>de LTR retrotransposones en plantas.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CO" sz="2000" dirty="0">
                <a:solidFill>
                  <a:schemeClr val="dk1"/>
                </a:solidFill>
              </a:rPr>
              <a:t>Implementar un pipeline de esquemas de codificación para la detección de los LTR retrotransposones.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CO" sz="2000" dirty="0">
                <a:solidFill>
                  <a:schemeClr val="dk1"/>
                </a:solidFill>
              </a:rPr>
              <a:t>Diseñar y realizar experimentos usando diversos modelos de Machine Learning.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CO" sz="2000" dirty="0">
                <a:solidFill>
                  <a:schemeClr val="dk1"/>
                </a:solidFill>
              </a:rPr>
              <a:t>Establecer los mejores modelos, la técnica de preprocesamiento y la forma de codificación de los datos más óptimos.</a:t>
            </a:r>
            <a:endParaRPr sz="2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11</a:t>
            </a:fld>
            <a:endParaRPr sz="1600"/>
          </a:p>
        </p:txBody>
      </p:sp>
      <p:sp>
        <p:nvSpPr>
          <p:cNvPr id="235" name="Google Shape;235;p23"/>
          <p:cNvSpPr txBox="1"/>
          <p:nvPr/>
        </p:nvSpPr>
        <p:spPr>
          <a:xfrm>
            <a:off x="-3" y="0"/>
            <a:ext cx="121920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4800">
                <a:solidFill>
                  <a:schemeClr val="lt1"/>
                </a:solidFill>
              </a:rPr>
              <a:t>Metodología</a:t>
            </a:r>
            <a:endParaRPr/>
          </a:p>
        </p:txBody>
      </p:sp>
      <p:pic>
        <p:nvPicPr>
          <p:cNvPr id="236" name="Google Shape;236;p23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3"/>
          <p:cNvSpPr txBox="1"/>
          <p:nvPr/>
        </p:nvSpPr>
        <p:spPr>
          <a:xfrm>
            <a:off x="184000" y="832800"/>
            <a:ext cx="32127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-CO" sz="2000"/>
              <a:t>Investigación aplicada con un enfoque mixto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-CO" sz="2000"/>
              <a:t>Tipo de investigación: Experimental</a:t>
            </a:r>
            <a:endParaRPr sz="2000"/>
          </a:p>
        </p:txBody>
      </p:sp>
      <p:grpSp>
        <p:nvGrpSpPr>
          <p:cNvPr id="238" name="Google Shape;238;p23"/>
          <p:cNvGrpSpPr/>
          <p:nvPr/>
        </p:nvGrpSpPr>
        <p:grpSpPr>
          <a:xfrm rot="1467970">
            <a:off x="3454413" y="971836"/>
            <a:ext cx="5017076" cy="4901842"/>
            <a:chOff x="2820225" y="891450"/>
            <a:chExt cx="3175200" cy="3175200"/>
          </a:xfrm>
        </p:grpSpPr>
        <p:sp>
          <p:nvSpPr>
            <p:cNvPr id="239" name="Google Shape;239;p23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name="adj1" fmla="val 5399801"/>
                <a:gd name="adj2" fmla="val 3012680"/>
                <a:gd name="adj3" fmla="val 6939"/>
              </a:avLst>
            </a:prstGeom>
            <a:solidFill>
              <a:srgbClr val="A1C3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rgbClr val="A1C3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3"/>
          <p:cNvGrpSpPr/>
          <p:nvPr/>
        </p:nvGrpSpPr>
        <p:grpSpPr>
          <a:xfrm>
            <a:off x="4993350" y="811175"/>
            <a:ext cx="2240079" cy="1684003"/>
            <a:chOff x="3798080" y="775536"/>
            <a:chExt cx="1408500" cy="1098359"/>
          </a:xfrm>
        </p:grpSpPr>
        <p:sp>
          <p:nvSpPr>
            <p:cNvPr id="242" name="Google Shape;242;p23"/>
            <p:cNvSpPr/>
            <p:nvPr/>
          </p:nvSpPr>
          <p:spPr>
            <a:xfrm>
              <a:off x="3798080" y="924995"/>
              <a:ext cx="1408500" cy="948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CO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PGSB PlantsDB (Spannagl et al., 2016), Repbase (Bao et al., 2015), RepetDB (Amselem et al., 2019), Ensembl Plants (Bolser et al., 2017) y  JGI (Joint Genome Institute) (Nordberg et al., 2014).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20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3798081" y="775536"/>
              <a:ext cx="1408500" cy="285000"/>
            </a:xfrm>
            <a:prstGeom prst="round1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3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Creación de conjunto de datos negativo para LTR</a:t>
              </a:r>
              <a:endParaRPr sz="13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44" name="Google Shape;244;p23"/>
          <p:cNvGrpSpPr/>
          <p:nvPr/>
        </p:nvGrpSpPr>
        <p:grpSpPr>
          <a:xfrm>
            <a:off x="2507450" y="2644700"/>
            <a:ext cx="2418122" cy="1556117"/>
            <a:chOff x="2322669" y="2019643"/>
            <a:chExt cx="1506900" cy="966532"/>
          </a:xfrm>
        </p:grpSpPr>
        <p:sp>
          <p:nvSpPr>
            <p:cNvPr id="245" name="Google Shape;245;p23"/>
            <p:cNvSpPr/>
            <p:nvPr/>
          </p:nvSpPr>
          <p:spPr>
            <a:xfrm>
              <a:off x="2322669" y="2356475"/>
              <a:ext cx="1506900" cy="6297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Según la métrica de F1-score </a:t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2322669" y="2019643"/>
              <a:ext cx="1506900" cy="336900"/>
            </a:xfrm>
            <a:prstGeom prst="round1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Escoger los mejores modelos, formas de preprocesamiento y formas de codificación</a:t>
              </a:r>
              <a:endParaRPr sz="12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47" name="Google Shape;247;p23"/>
          <p:cNvGrpSpPr/>
          <p:nvPr/>
        </p:nvGrpSpPr>
        <p:grpSpPr>
          <a:xfrm>
            <a:off x="6477175" y="4785050"/>
            <a:ext cx="2118890" cy="1402203"/>
            <a:chOff x="4731069" y="3367419"/>
            <a:chExt cx="1332300" cy="914560"/>
          </a:xfrm>
        </p:grpSpPr>
        <p:sp>
          <p:nvSpPr>
            <p:cNvPr id="248" name="Google Shape;248;p23"/>
            <p:cNvSpPr/>
            <p:nvPr/>
          </p:nvSpPr>
          <p:spPr>
            <a:xfrm>
              <a:off x="4731069" y="3594379"/>
              <a:ext cx="1332300" cy="687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DAX, EIIP, Complementary, Enthalpy, Galois4, Físico Químico (pc) y k-mers </a:t>
              </a:r>
              <a:endParaRPr sz="2100">
                <a:solidFill>
                  <a:srgbClr val="FFFFFF"/>
                </a:solidFill>
              </a:endParaRPr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4731069" y="3367419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Implementar algoritmo de esquemas de codificación</a:t>
              </a:r>
              <a:endParaRPr sz="12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50" name="Google Shape;250;p23"/>
          <p:cNvGrpSpPr/>
          <p:nvPr/>
        </p:nvGrpSpPr>
        <p:grpSpPr>
          <a:xfrm>
            <a:off x="3301325" y="4458126"/>
            <a:ext cx="2118890" cy="1643061"/>
            <a:chOff x="2734175" y="3367177"/>
            <a:chExt cx="1332300" cy="1007704"/>
          </a:xfrm>
        </p:grpSpPr>
        <p:sp>
          <p:nvSpPr>
            <p:cNvPr id="251" name="Google Shape;251;p23"/>
            <p:cNvSpPr/>
            <p:nvPr/>
          </p:nvSpPr>
          <p:spPr>
            <a:xfrm>
              <a:off x="2734175" y="3652181"/>
              <a:ext cx="1332300" cy="7227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Siguiendo el artículo de Orozco-arias et al. (2020).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KNN, SVM, LR, LDA, NB, MLP, DT y RF.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Escalamiento, PCA, PCA+escalamiento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2734175" y="3367177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Realizar experimentos de Machine Learning</a:t>
              </a:r>
              <a:endParaRPr sz="12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53" name="Google Shape;253;p23"/>
          <p:cNvGrpSpPr/>
          <p:nvPr/>
        </p:nvGrpSpPr>
        <p:grpSpPr>
          <a:xfrm>
            <a:off x="7233420" y="2727799"/>
            <a:ext cx="2118890" cy="1402418"/>
            <a:chOff x="5206575" y="2071477"/>
            <a:chExt cx="1332300" cy="914700"/>
          </a:xfrm>
        </p:grpSpPr>
        <p:sp>
          <p:nvSpPr>
            <p:cNvPr id="254" name="Google Shape;254;p23"/>
            <p:cNvSpPr/>
            <p:nvPr/>
          </p:nvSpPr>
          <p:spPr>
            <a:xfrm>
              <a:off x="5206575" y="2356477"/>
              <a:ext cx="1332300" cy="6297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 utilizaron 10 mil muestras positivas y 10 mil negativas</a:t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5206575" y="2071477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Extraer de forma aleatoria las muestras</a:t>
              </a:r>
              <a:endParaRPr sz="12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4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12</a:t>
            </a:fld>
            <a:endParaRPr sz="1600"/>
          </a:p>
        </p:txBody>
      </p:sp>
      <p:sp>
        <p:nvSpPr>
          <p:cNvPr id="262" name="Google Shape;262;p24"/>
          <p:cNvSpPr txBox="1"/>
          <p:nvPr/>
        </p:nvSpPr>
        <p:spPr>
          <a:xfrm>
            <a:off x="-3" y="0"/>
            <a:ext cx="121920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4800">
                <a:solidFill>
                  <a:schemeClr val="lt1"/>
                </a:solidFill>
              </a:rPr>
              <a:t>Metodología</a:t>
            </a:r>
            <a:endParaRPr/>
          </a:p>
        </p:txBody>
      </p:sp>
      <p:pic>
        <p:nvPicPr>
          <p:cNvPr id="263" name="Google Shape;263;p24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"/>
          <p:cNvSpPr txBox="1"/>
          <p:nvPr/>
        </p:nvSpPr>
        <p:spPr>
          <a:xfrm>
            <a:off x="242050" y="1056250"/>
            <a:ext cx="55635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800">
                <a:solidFill>
                  <a:schemeClr val="lt1"/>
                </a:solidFill>
              </a:rPr>
              <a:t>Proceso de llenado con “N”</a:t>
            </a:r>
            <a:endParaRPr sz="100"/>
          </a:p>
        </p:txBody>
      </p:sp>
      <p:sp>
        <p:nvSpPr>
          <p:cNvPr id="265" name="Google Shape;265;p24"/>
          <p:cNvSpPr txBox="1"/>
          <p:nvPr/>
        </p:nvSpPr>
        <p:spPr>
          <a:xfrm>
            <a:off x="6042250" y="1056250"/>
            <a:ext cx="58686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800">
                <a:solidFill>
                  <a:schemeClr val="lt1"/>
                </a:solidFill>
              </a:rPr>
              <a:t>Proceso de llenado con </a:t>
            </a:r>
            <a:r>
              <a:rPr lang="es-CO" sz="2800" i="1">
                <a:solidFill>
                  <a:schemeClr val="lt1"/>
                </a:solidFill>
              </a:rPr>
              <a:t>self replication</a:t>
            </a:r>
            <a:endParaRPr sz="100" i="1"/>
          </a:p>
        </p:txBody>
      </p:sp>
      <p:graphicFrame>
        <p:nvGraphicFramePr>
          <p:cNvPr id="266" name="Google Shape;266;p24"/>
          <p:cNvGraphicFramePr/>
          <p:nvPr/>
        </p:nvGraphicFramePr>
        <p:xfrm>
          <a:off x="727800" y="2725700"/>
          <a:ext cx="4778000" cy="396210"/>
        </p:xfrm>
        <a:graphic>
          <a:graphicData uri="http://schemas.openxmlformats.org/drawingml/2006/table">
            <a:tbl>
              <a:tblPr>
                <a:noFill/>
                <a:tableStyleId>{634E7DEF-8700-4CF0-AA14-BA3D891AC1B7}</a:tableStyleId>
              </a:tblPr>
              <a:tblGrid>
                <a:gridCol w="47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C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G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C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G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G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C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7" name="Google Shape;267;p24"/>
          <p:cNvGraphicFramePr/>
          <p:nvPr/>
        </p:nvGraphicFramePr>
        <p:xfrm>
          <a:off x="727800" y="4527363"/>
          <a:ext cx="4778000" cy="396210"/>
        </p:xfrm>
        <a:graphic>
          <a:graphicData uri="http://schemas.openxmlformats.org/drawingml/2006/table">
            <a:tbl>
              <a:tblPr>
                <a:noFill/>
                <a:tableStyleId>{634E7DEF-8700-4CF0-AA14-BA3D891AC1B7}</a:tableStyleId>
              </a:tblPr>
              <a:tblGrid>
                <a:gridCol w="47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C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C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G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dirty="0"/>
                        <a:t>N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dirty="0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8" name="Google Shape;268;p24"/>
          <p:cNvGraphicFramePr/>
          <p:nvPr/>
        </p:nvGraphicFramePr>
        <p:xfrm>
          <a:off x="727750" y="3667225"/>
          <a:ext cx="2389000" cy="396210"/>
        </p:xfrm>
        <a:graphic>
          <a:graphicData uri="http://schemas.openxmlformats.org/drawingml/2006/table">
            <a:tbl>
              <a:tblPr>
                <a:noFill/>
                <a:tableStyleId>{634E7DEF-8700-4CF0-AA14-BA3D891AC1B7}</a:tableStyleId>
              </a:tblPr>
              <a:tblGrid>
                <a:gridCol w="47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C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C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G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9" name="Google Shape;269;p24"/>
          <p:cNvSpPr/>
          <p:nvPr/>
        </p:nvSpPr>
        <p:spPr>
          <a:xfrm rot="5400000">
            <a:off x="3410550" y="3782550"/>
            <a:ext cx="511500" cy="499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70" name="Google Shape;270;p24"/>
          <p:cNvGraphicFramePr/>
          <p:nvPr/>
        </p:nvGraphicFramePr>
        <p:xfrm>
          <a:off x="6413100" y="2760688"/>
          <a:ext cx="4778000" cy="396210"/>
        </p:xfrm>
        <a:graphic>
          <a:graphicData uri="http://schemas.openxmlformats.org/drawingml/2006/table">
            <a:tbl>
              <a:tblPr>
                <a:noFill/>
                <a:tableStyleId>{634E7DEF-8700-4CF0-AA14-BA3D891AC1B7}</a:tableStyleId>
              </a:tblPr>
              <a:tblGrid>
                <a:gridCol w="47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C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G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C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G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G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C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1" name="Google Shape;271;p24"/>
          <p:cNvGraphicFramePr/>
          <p:nvPr/>
        </p:nvGraphicFramePr>
        <p:xfrm>
          <a:off x="6413100" y="4562350"/>
          <a:ext cx="4778000" cy="396210"/>
        </p:xfrm>
        <a:graphic>
          <a:graphicData uri="http://schemas.openxmlformats.org/drawingml/2006/table">
            <a:tbl>
              <a:tblPr>
                <a:noFill/>
                <a:tableStyleId>{634E7DEF-8700-4CF0-AA14-BA3D891AC1B7}</a:tableStyleId>
              </a:tblPr>
              <a:tblGrid>
                <a:gridCol w="47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dirty="0"/>
                        <a:t>C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dirty="0"/>
                        <a:t>C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dirty="0"/>
                        <a:t>A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dirty="0"/>
                        <a:t>G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dirty="0"/>
                        <a:t>T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dirty="0"/>
                        <a:t>C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dirty="0"/>
                        <a:t>C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dirty="0"/>
                        <a:t>A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dirty="0"/>
                        <a:t>G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dirty="0"/>
                        <a:t>T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2" name="Google Shape;272;p24"/>
          <p:cNvGraphicFramePr/>
          <p:nvPr/>
        </p:nvGraphicFramePr>
        <p:xfrm>
          <a:off x="6413050" y="3702213"/>
          <a:ext cx="2389000" cy="396210"/>
        </p:xfrm>
        <a:graphic>
          <a:graphicData uri="http://schemas.openxmlformats.org/drawingml/2006/table">
            <a:tbl>
              <a:tblPr>
                <a:noFill/>
                <a:tableStyleId>{634E7DEF-8700-4CF0-AA14-BA3D891AC1B7}</a:tableStyleId>
              </a:tblPr>
              <a:tblGrid>
                <a:gridCol w="47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C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C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G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3" name="Google Shape;273;p24"/>
          <p:cNvSpPr/>
          <p:nvPr/>
        </p:nvSpPr>
        <p:spPr>
          <a:xfrm rot="5400000">
            <a:off x="9095850" y="3817538"/>
            <a:ext cx="511500" cy="499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5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13</a:t>
            </a:fld>
            <a:endParaRPr sz="1600"/>
          </a:p>
        </p:txBody>
      </p:sp>
      <p:sp>
        <p:nvSpPr>
          <p:cNvPr id="280" name="Google Shape;280;p25"/>
          <p:cNvSpPr txBox="1"/>
          <p:nvPr/>
        </p:nvSpPr>
        <p:spPr>
          <a:xfrm>
            <a:off x="-3" y="0"/>
            <a:ext cx="121920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4800">
                <a:solidFill>
                  <a:schemeClr val="lt1"/>
                </a:solidFill>
              </a:rPr>
              <a:t>Resultados</a:t>
            </a:r>
            <a:endParaRPr/>
          </a:p>
        </p:txBody>
      </p:sp>
      <p:pic>
        <p:nvPicPr>
          <p:cNvPr id="281" name="Google Shape;281;p25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5"/>
          <p:cNvSpPr txBox="1"/>
          <p:nvPr/>
        </p:nvSpPr>
        <p:spPr>
          <a:xfrm>
            <a:off x="3454750" y="854550"/>
            <a:ext cx="5454900" cy="6276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800">
                <a:solidFill>
                  <a:schemeClr val="lt1"/>
                </a:solidFill>
              </a:rPr>
              <a:t>Conjunto de datos negativo</a:t>
            </a:r>
            <a:endParaRPr sz="100"/>
          </a:p>
        </p:txBody>
      </p:sp>
      <p:sp>
        <p:nvSpPr>
          <p:cNvPr id="283" name="Google Shape;283;p25"/>
          <p:cNvSpPr txBox="1"/>
          <p:nvPr/>
        </p:nvSpPr>
        <p:spPr>
          <a:xfrm>
            <a:off x="812550" y="2167613"/>
            <a:ext cx="2952600" cy="7239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b="1"/>
              <a:t>Elementos transponibles no LTR</a:t>
            </a:r>
            <a:endParaRPr b="1"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5"/>
          <p:cNvSpPr txBox="1"/>
          <p:nvPr/>
        </p:nvSpPr>
        <p:spPr>
          <a:xfrm>
            <a:off x="4565663" y="2157038"/>
            <a:ext cx="2952600" cy="7239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b="1"/>
              <a:t>CDS</a:t>
            </a:r>
            <a:endParaRPr b="1"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5"/>
          <p:cNvSpPr txBox="1"/>
          <p:nvPr/>
        </p:nvSpPr>
        <p:spPr>
          <a:xfrm>
            <a:off x="8318775" y="2157038"/>
            <a:ext cx="2952600" cy="7239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b="1"/>
              <a:t>ARN </a:t>
            </a:r>
            <a:endParaRPr b="1"/>
          </a:p>
          <a:p>
            <a:pPr marL="45720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5"/>
          <p:cNvSpPr txBox="1"/>
          <p:nvPr/>
        </p:nvSpPr>
        <p:spPr>
          <a:xfrm>
            <a:off x="1690275" y="3399338"/>
            <a:ext cx="2067900" cy="16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/>
              <a:t>- ET clase II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/>
              <a:t>- LINE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/>
              <a:t>- SINE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/>
              <a:t>- PLEs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/>
              <a:t>- DIRS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5"/>
          <p:cNvSpPr txBox="1"/>
          <p:nvPr/>
        </p:nvSpPr>
        <p:spPr>
          <a:xfrm>
            <a:off x="3153568" y="4995593"/>
            <a:ext cx="577679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/>
              <a:t>Se buscaron los datos de 113 especies de plantas</a:t>
            </a:r>
            <a:endParaRPr sz="1800" dirty="0"/>
          </a:p>
          <a:p>
            <a:pPr lvl="0" algn="ctr"/>
            <a:r>
              <a:rPr lang="en-US" sz="1800" dirty="0" err="1" smtClean="0"/>
              <a:t>Obteniendo</a:t>
            </a:r>
            <a:r>
              <a:rPr lang="en-US" sz="1800" dirty="0" smtClean="0"/>
              <a:t> </a:t>
            </a:r>
            <a:r>
              <a:rPr lang="en-US" sz="1800" dirty="0" err="1" smtClean="0"/>
              <a:t>una</a:t>
            </a:r>
            <a:r>
              <a:rPr lang="en-US" sz="1800" dirty="0" smtClean="0"/>
              <a:t> </a:t>
            </a:r>
            <a:r>
              <a:rPr lang="en-US" sz="1800" dirty="0" err="1" smtClean="0"/>
              <a:t>cantidad</a:t>
            </a:r>
            <a:r>
              <a:rPr lang="en-US" sz="1800" dirty="0" smtClean="0"/>
              <a:t> de 3’016.596 </a:t>
            </a:r>
            <a:r>
              <a:rPr lang="en-US" sz="1800" dirty="0" err="1" smtClean="0"/>
              <a:t>secuencias</a:t>
            </a:r>
            <a:endParaRPr sz="1800" dirty="0"/>
          </a:p>
        </p:txBody>
      </p:sp>
      <p:sp>
        <p:nvSpPr>
          <p:cNvPr id="288" name="Google Shape;288;p25"/>
          <p:cNvSpPr txBox="1"/>
          <p:nvPr/>
        </p:nvSpPr>
        <p:spPr>
          <a:xfrm>
            <a:off x="9249975" y="3458763"/>
            <a:ext cx="1343100" cy="16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 dirty="0"/>
              <a:t>- </a:t>
            </a:r>
            <a:r>
              <a:rPr lang="es-CO" sz="1700" dirty="0" err="1"/>
              <a:t>miARN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 dirty="0"/>
              <a:t>- </a:t>
            </a:r>
            <a:r>
              <a:rPr lang="es-CO" sz="1700" dirty="0" err="1"/>
              <a:t>rARN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 dirty="0"/>
              <a:t>- </a:t>
            </a:r>
            <a:r>
              <a:rPr lang="es-CO" sz="1700" dirty="0" err="1"/>
              <a:t>snARN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 dirty="0"/>
              <a:t>- </a:t>
            </a:r>
            <a:r>
              <a:rPr lang="es-CO" sz="1700" dirty="0" err="1"/>
              <a:t>tARN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 dirty="0"/>
              <a:t>- </a:t>
            </a:r>
            <a:r>
              <a:rPr lang="es-CO" sz="1700" dirty="0" err="1"/>
              <a:t>ncARN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sp>
        <p:nvSpPr>
          <p:cNvPr id="289" name="Google Shape;289;p25"/>
          <p:cNvSpPr/>
          <p:nvPr/>
        </p:nvSpPr>
        <p:spPr>
          <a:xfrm>
            <a:off x="2102850" y="3034125"/>
            <a:ext cx="372000" cy="4248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5"/>
          <p:cNvSpPr/>
          <p:nvPr/>
        </p:nvSpPr>
        <p:spPr>
          <a:xfrm>
            <a:off x="9609075" y="3034125"/>
            <a:ext cx="372000" cy="4248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6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14</a:t>
            </a:fld>
            <a:endParaRPr sz="1600"/>
          </a:p>
        </p:txBody>
      </p:sp>
      <p:sp>
        <p:nvSpPr>
          <p:cNvPr id="297" name="Google Shape;297;p26"/>
          <p:cNvSpPr txBox="1"/>
          <p:nvPr/>
        </p:nvSpPr>
        <p:spPr>
          <a:xfrm>
            <a:off x="-3" y="0"/>
            <a:ext cx="121920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4800">
                <a:solidFill>
                  <a:schemeClr val="lt1"/>
                </a:solidFill>
              </a:rPr>
              <a:t>Resultados</a:t>
            </a:r>
            <a:endParaRPr/>
          </a:p>
        </p:txBody>
      </p:sp>
      <p:pic>
        <p:nvPicPr>
          <p:cNvPr id="298" name="Google Shape;298;p26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 txBox="1"/>
          <p:nvPr/>
        </p:nvSpPr>
        <p:spPr>
          <a:xfrm>
            <a:off x="453100" y="5239925"/>
            <a:ext cx="57171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/>
              <a:t>Figura 1. Resultados del proceso de llenado con “N” y sin preprocesamiento</a:t>
            </a:r>
            <a:endParaRPr/>
          </a:p>
          <a:p>
            <a:pPr marL="457200" lvl="0" indent="-317500" algn="ctr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  <p:sp>
        <p:nvSpPr>
          <p:cNvPr id="300" name="Google Shape;300;p26"/>
          <p:cNvSpPr txBox="1"/>
          <p:nvPr/>
        </p:nvSpPr>
        <p:spPr>
          <a:xfrm>
            <a:off x="3454750" y="854550"/>
            <a:ext cx="5454900" cy="6276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800">
                <a:solidFill>
                  <a:schemeClr val="lt1"/>
                </a:solidFill>
              </a:rPr>
              <a:t>Llenando las secuencias con “N”</a:t>
            </a:r>
            <a:endParaRPr sz="100"/>
          </a:p>
        </p:txBody>
      </p:sp>
      <p:pic>
        <p:nvPicPr>
          <p:cNvPr id="301" name="Google Shape;301;p26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00" y="1941450"/>
            <a:ext cx="5841001" cy="33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326" y="1976838"/>
            <a:ext cx="5717000" cy="326308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6"/>
          <p:cNvSpPr txBox="1"/>
          <p:nvPr/>
        </p:nvSpPr>
        <p:spPr>
          <a:xfrm>
            <a:off x="6427750" y="5239925"/>
            <a:ext cx="57171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/>
              <a:t>Figura 2. Resultados del proceso de llenado con "N" y con escalamiento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7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15</a:t>
            </a:fld>
            <a:endParaRPr sz="1600"/>
          </a:p>
        </p:txBody>
      </p:sp>
      <p:sp>
        <p:nvSpPr>
          <p:cNvPr id="310" name="Google Shape;310;p27"/>
          <p:cNvSpPr txBox="1"/>
          <p:nvPr/>
        </p:nvSpPr>
        <p:spPr>
          <a:xfrm>
            <a:off x="-3" y="0"/>
            <a:ext cx="121920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4800">
                <a:solidFill>
                  <a:schemeClr val="lt1"/>
                </a:solidFill>
              </a:rPr>
              <a:t>Resultados</a:t>
            </a:r>
            <a:endParaRPr/>
          </a:p>
        </p:txBody>
      </p:sp>
      <p:pic>
        <p:nvPicPr>
          <p:cNvPr id="311" name="Google Shape;311;p27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7"/>
          <p:cNvSpPr txBox="1"/>
          <p:nvPr/>
        </p:nvSpPr>
        <p:spPr>
          <a:xfrm>
            <a:off x="174788" y="5252600"/>
            <a:ext cx="57171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/>
              <a:t>Figura 3. Resultados del proceso de llenado con “N” y PCA</a:t>
            </a:r>
            <a:endParaRPr/>
          </a:p>
          <a:p>
            <a:pPr marL="457200" lvl="0" indent="-317500" algn="ctr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  <p:sp>
        <p:nvSpPr>
          <p:cNvPr id="313" name="Google Shape;313;p27"/>
          <p:cNvSpPr txBox="1"/>
          <p:nvPr/>
        </p:nvSpPr>
        <p:spPr>
          <a:xfrm>
            <a:off x="3454750" y="854550"/>
            <a:ext cx="5454900" cy="6276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800">
                <a:solidFill>
                  <a:schemeClr val="lt1"/>
                </a:solidFill>
              </a:rPr>
              <a:t>Llenando las secuencias con “N”</a:t>
            </a:r>
            <a:endParaRPr sz="100"/>
          </a:p>
        </p:txBody>
      </p:sp>
      <p:sp>
        <p:nvSpPr>
          <p:cNvPr id="314" name="Google Shape;314;p27"/>
          <p:cNvSpPr txBox="1"/>
          <p:nvPr/>
        </p:nvSpPr>
        <p:spPr>
          <a:xfrm>
            <a:off x="6427750" y="5239925"/>
            <a:ext cx="57171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/>
              <a:t>Figura 4. Resultados del proceso de llenado con "N" y PCA con escalamiento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27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00" y="1990713"/>
            <a:ext cx="5958673" cy="340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7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850" y="2009675"/>
            <a:ext cx="5637401" cy="32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8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16</a:t>
            </a:fld>
            <a:endParaRPr sz="1600"/>
          </a:p>
        </p:txBody>
      </p:sp>
      <p:sp>
        <p:nvSpPr>
          <p:cNvPr id="323" name="Google Shape;323;p28"/>
          <p:cNvSpPr txBox="1"/>
          <p:nvPr/>
        </p:nvSpPr>
        <p:spPr>
          <a:xfrm>
            <a:off x="-3" y="0"/>
            <a:ext cx="121920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4800">
                <a:solidFill>
                  <a:schemeClr val="lt1"/>
                </a:solidFill>
              </a:rPr>
              <a:t>Resultados</a:t>
            </a:r>
            <a:endParaRPr/>
          </a:p>
        </p:txBody>
      </p:sp>
      <p:pic>
        <p:nvPicPr>
          <p:cNvPr id="324" name="Google Shape;324;p28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8"/>
          <p:cNvSpPr txBox="1"/>
          <p:nvPr/>
        </p:nvSpPr>
        <p:spPr>
          <a:xfrm>
            <a:off x="174788" y="5252600"/>
            <a:ext cx="57171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/>
              <a:t>Figura 5. Resultados del proceso de llenado con </a:t>
            </a:r>
            <a:r>
              <a:rPr lang="es-CO" i="1"/>
              <a:t>self replication </a:t>
            </a:r>
            <a:r>
              <a:rPr lang="es-CO"/>
              <a:t>y sin preprocesamiento</a:t>
            </a:r>
            <a:endParaRPr/>
          </a:p>
          <a:p>
            <a:pPr marL="457200" lvl="0" indent="-317500" algn="ctr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  <p:sp>
        <p:nvSpPr>
          <p:cNvPr id="326" name="Google Shape;326;p28"/>
          <p:cNvSpPr txBox="1"/>
          <p:nvPr/>
        </p:nvSpPr>
        <p:spPr>
          <a:xfrm>
            <a:off x="2767300" y="854575"/>
            <a:ext cx="7292100" cy="6276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800">
                <a:solidFill>
                  <a:schemeClr val="lt1"/>
                </a:solidFill>
              </a:rPr>
              <a:t>Llenando las secuencias con </a:t>
            </a:r>
            <a:r>
              <a:rPr lang="es-CO" sz="2800" i="1">
                <a:solidFill>
                  <a:schemeClr val="lt1"/>
                </a:solidFill>
              </a:rPr>
              <a:t>self replication</a:t>
            </a:r>
            <a:endParaRPr sz="100" i="1"/>
          </a:p>
        </p:txBody>
      </p:sp>
      <p:sp>
        <p:nvSpPr>
          <p:cNvPr id="327" name="Google Shape;327;p28"/>
          <p:cNvSpPr txBox="1"/>
          <p:nvPr/>
        </p:nvSpPr>
        <p:spPr>
          <a:xfrm>
            <a:off x="6427750" y="5239925"/>
            <a:ext cx="57171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/>
              <a:t>Figura 6. Resultados del proceso de llenado con </a:t>
            </a:r>
            <a:r>
              <a:rPr lang="es-CO" i="1">
                <a:solidFill>
                  <a:schemeClr val="dk1"/>
                </a:solidFill>
              </a:rPr>
              <a:t>self replication</a:t>
            </a:r>
            <a:r>
              <a:rPr lang="es-CO"/>
              <a:t> y escalamiento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8" name="Google Shape;328;p28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250" y="1954587"/>
            <a:ext cx="5717101" cy="334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8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375" y="1954575"/>
            <a:ext cx="5717101" cy="33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9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17</a:t>
            </a:fld>
            <a:endParaRPr sz="1600"/>
          </a:p>
        </p:txBody>
      </p:sp>
      <p:sp>
        <p:nvSpPr>
          <p:cNvPr id="336" name="Google Shape;336;p29"/>
          <p:cNvSpPr txBox="1"/>
          <p:nvPr/>
        </p:nvSpPr>
        <p:spPr>
          <a:xfrm>
            <a:off x="-3" y="0"/>
            <a:ext cx="121920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4800">
                <a:solidFill>
                  <a:schemeClr val="lt1"/>
                </a:solidFill>
              </a:rPr>
              <a:t>Resultados</a:t>
            </a:r>
            <a:endParaRPr/>
          </a:p>
        </p:txBody>
      </p:sp>
      <p:pic>
        <p:nvPicPr>
          <p:cNvPr id="337" name="Google Shape;337;p29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9"/>
          <p:cNvSpPr txBox="1"/>
          <p:nvPr/>
        </p:nvSpPr>
        <p:spPr>
          <a:xfrm>
            <a:off x="174788" y="5252600"/>
            <a:ext cx="57171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/>
              <a:t>Figura 7. Resultados del proceso de llenado con </a:t>
            </a:r>
            <a:r>
              <a:rPr lang="es-CO" i="1">
                <a:solidFill>
                  <a:schemeClr val="dk1"/>
                </a:solidFill>
              </a:rPr>
              <a:t>self replication </a:t>
            </a:r>
            <a:r>
              <a:rPr lang="es-CO"/>
              <a:t>y PCA</a:t>
            </a:r>
            <a:endParaRPr/>
          </a:p>
          <a:p>
            <a:pPr marL="457200" lvl="0" indent="-317500" algn="ctr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  <p:sp>
        <p:nvSpPr>
          <p:cNvPr id="339" name="Google Shape;339;p29"/>
          <p:cNvSpPr txBox="1"/>
          <p:nvPr/>
        </p:nvSpPr>
        <p:spPr>
          <a:xfrm>
            <a:off x="2767300" y="854575"/>
            <a:ext cx="7292100" cy="6276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800">
                <a:solidFill>
                  <a:schemeClr val="lt1"/>
                </a:solidFill>
              </a:rPr>
              <a:t>Llenando las secuencias con </a:t>
            </a:r>
            <a:r>
              <a:rPr lang="es-CO" sz="2800" i="1">
                <a:solidFill>
                  <a:schemeClr val="lt1"/>
                </a:solidFill>
              </a:rPr>
              <a:t>self replication</a:t>
            </a:r>
            <a:endParaRPr sz="100" i="1"/>
          </a:p>
        </p:txBody>
      </p:sp>
      <p:sp>
        <p:nvSpPr>
          <p:cNvPr id="340" name="Google Shape;340;p29"/>
          <p:cNvSpPr txBox="1"/>
          <p:nvPr/>
        </p:nvSpPr>
        <p:spPr>
          <a:xfrm>
            <a:off x="6427750" y="5239925"/>
            <a:ext cx="57171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/>
              <a:t>Figura 8. Resultados del proceso de llenado con </a:t>
            </a:r>
            <a:r>
              <a:rPr lang="es-CO" i="1">
                <a:solidFill>
                  <a:schemeClr val="dk1"/>
                </a:solidFill>
              </a:rPr>
              <a:t>self replication </a:t>
            </a:r>
            <a:r>
              <a:rPr lang="es-CO"/>
              <a:t>y PCA con escalamiento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" name="Google Shape;341;p29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10775"/>
            <a:ext cx="5922387" cy="346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9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7187" y="1728363"/>
            <a:ext cx="5812414" cy="3401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0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18</a:t>
            </a:fld>
            <a:endParaRPr sz="1600"/>
          </a:p>
        </p:txBody>
      </p:sp>
      <p:sp>
        <p:nvSpPr>
          <p:cNvPr id="349" name="Google Shape;349;p30"/>
          <p:cNvSpPr txBox="1"/>
          <p:nvPr/>
        </p:nvSpPr>
        <p:spPr>
          <a:xfrm>
            <a:off x="-3" y="0"/>
            <a:ext cx="121920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4800">
                <a:solidFill>
                  <a:schemeClr val="lt1"/>
                </a:solidFill>
              </a:rPr>
              <a:t>Resultados</a:t>
            </a:r>
            <a:endParaRPr/>
          </a:p>
        </p:txBody>
      </p:sp>
      <p:pic>
        <p:nvPicPr>
          <p:cNvPr id="350" name="Google Shape;350;p30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3089338" y="5223550"/>
            <a:ext cx="57171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dirty="0"/>
              <a:t>Figura 9. Resultados de identificación y clasificación con KNN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30"/>
          <p:cNvSpPr txBox="1"/>
          <p:nvPr/>
        </p:nvSpPr>
        <p:spPr>
          <a:xfrm>
            <a:off x="2660775" y="854575"/>
            <a:ext cx="7485600" cy="6276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800">
                <a:solidFill>
                  <a:schemeClr val="lt1"/>
                </a:solidFill>
              </a:rPr>
              <a:t>Primeras pruebas Identificación+Clasificación</a:t>
            </a:r>
            <a:endParaRPr sz="100" i="1"/>
          </a:p>
        </p:txBody>
      </p:sp>
      <p:pic>
        <p:nvPicPr>
          <p:cNvPr id="353" name="Google Shape;353;p30"/>
          <p:cNvPicPr preferRelativeResize="0"/>
          <p:nvPr/>
        </p:nvPicPr>
        <p:blipFill rotWithShape="1">
          <a:blip r:embed="rId4">
            <a:alphaModFix/>
          </a:blip>
          <a:srcRect l="8796" r="8681"/>
          <a:stretch/>
        </p:blipFill>
        <p:spPr>
          <a:xfrm>
            <a:off x="242050" y="1612850"/>
            <a:ext cx="11704400" cy="3545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1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19</a:t>
            </a:fld>
            <a:endParaRPr sz="1600"/>
          </a:p>
        </p:txBody>
      </p:sp>
      <p:sp>
        <p:nvSpPr>
          <p:cNvPr id="360" name="Google Shape;360;p31"/>
          <p:cNvSpPr txBox="1"/>
          <p:nvPr/>
        </p:nvSpPr>
        <p:spPr>
          <a:xfrm>
            <a:off x="-3" y="0"/>
            <a:ext cx="121920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4800">
                <a:solidFill>
                  <a:schemeClr val="lt1"/>
                </a:solidFill>
              </a:rPr>
              <a:t>Resultados</a:t>
            </a:r>
            <a:endParaRPr/>
          </a:p>
        </p:txBody>
      </p:sp>
      <p:pic>
        <p:nvPicPr>
          <p:cNvPr id="361" name="Google Shape;361;p31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1"/>
          <p:cNvSpPr txBox="1"/>
          <p:nvPr/>
        </p:nvSpPr>
        <p:spPr>
          <a:xfrm>
            <a:off x="2660775" y="854575"/>
            <a:ext cx="7485600" cy="6276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800">
                <a:solidFill>
                  <a:schemeClr val="lt1"/>
                </a:solidFill>
              </a:rPr>
              <a:t>Primeras pruebas Identificación+Clasificación</a:t>
            </a:r>
            <a:endParaRPr sz="100" i="1"/>
          </a:p>
        </p:txBody>
      </p:sp>
      <p:pic>
        <p:nvPicPr>
          <p:cNvPr id="363" name="Google Shape;363;p31"/>
          <p:cNvPicPr preferRelativeResize="0"/>
          <p:nvPr/>
        </p:nvPicPr>
        <p:blipFill rotWithShape="1">
          <a:blip r:embed="rId4">
            <a:alphaModFix/>
          </a:blip>
          <a:srcRect l="9197" r="8754"/>
          <a:stretch/>
        </p:blipFill>
        <p:spPr>
          <a:xfrm>
            <a:off x="242049" y="1752600"/>
            <a:ext cx="11770375" cy="358637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1"/>
          <p:cNvSpPr txBox="1"/>
          <p:nvPr/>
        </p:nvSpPr>
        <p:spPr>
          <a:xfrm>
            <a:off x="3089338" y="5223550"/>
            <a:ext cx="57171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/>
              <a:t>Figura 10. Resultados de identificación y clasificación con LDA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242100" y="430650"/>
            <a:ext cx="11707800" cy="53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s-CO" sz="2500" b="1">
                <a:latin typeface="Arial"/>
                <a:ea typeface="Arial"/>
                <a:cs typeface="Arial"/>
                <a:sym typeface="Arial"/>
              </a:rPr>
              <a:t>Estudiante:</a:t>
            </a:r>
            <a:r>
              <a:rPr lang="es-CO" sz="250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CO" sz="2500">
                <a:latin typeface="Arial"/>
                <a:ea typeface="Arial"/>
                <a:cs typeface="Arial"/>
                <a:sym typeface="Arial"/>
              </a:rPr>
            </a:br>
            <a:r>
              <a:rPr lang="es-CO" sz="2500">
                <a:latin typeface="Arial"/>
                <a:ea typeface="Arial"/>
                <a:cs typeface="Arial"/>
                <a:sym typeface="Arial"/>
              </a:rPr>
              <a:t>Mariana Sofía Candamil Cortés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s-CO" sz="2500" b="1">
                <a:latin typeface="Arial"/>
                <a:ea typeface="Arial"/>
                <a:cs typeface="Arial"/>
                <a:sym typeface="Arial"/>
              </a:rPr>
              <a:t>Co-autor:</a:t>
            </a:r>
            <a:r>
              <a:rPr lang="es-CO" sz="250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CO" sz="2500">
                <a:latin typeface="Arial"/>
                <a:ea typeface="Arial"/>
                <a:cs typeface="Arial"/>
                <a:sym typeface="Arial"/>
              </a:rPr>
            </a:br>
            <a:r>
              <a:rPr lang="es-CO" sz="2500">
                <a:latin typeface="Arial"/>
                <a:ea typeface="Arial"/>
                <a:cs typeface="Arial"/>
                <a:sym typeface="Arial"/>
              </a:rPr>
              <a:t>Paula Andrea Jaimes Buitrón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s-CO" sz="250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CO" sz="2500">
                <a:latin typeface="Arial"/>
                <a:ea typeface="Arial"/>
                <a:cs typeface="Arial"/>
                <a:sym typeface="Arial"/>
              </a:rPr>
            </a:br>
            <a:r>
              <a:rPr lang="es-CO" sz="2500" b="1">
                <a:latin typeface="Arial"/>
                <a:ea typeface="Arial"/>
                <a:cs typeface="Arial"/>
                <a:sym typeface="Arial"/>
              </a:rPr>
              <a:t>Tutor:</a:t>
            </a:r>
            <a:r>
              <a:rPr lang="es-CO" sz="250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CO" sz="2500">
                <a:latin typeface="Arial"/>
                <a:ea typeface="Arial"/>
                <a:cs typeface="Arial"/>
                <a:sym typeface="Arial"/>
              </a:rPr>
            </a:br>
            <a:r>
              <a:rPr lang="es-CO" sz="2500">
                <a:latin typeface="Arial"/>
                <a:ea typeface="Arial"/>
                <a:cs typeface="Arial"/>
                <a:sym typeface="Arial"/>
              </a:rPr>
              <a:t>Simón Orozco Arias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s-CO" sz="2500" b="1">
                <a:latin typeface="Arial"/>
                <a:ea typeface="Arial"/>
                <a:cs typeface="Arial"/>
                <a:sym typeface="Arial"/>
              </a:rPr>
              <a:t>Co-tutor:</a:t>
            </a:r>
            <a:r>
              <a:rPr lang="es-CO" sz="250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CO" sz="2500">
                <a:latin typeface="Arial"/>
                <a:ea typeface="Arial"/>
                <a:cs typeface="Arial"/>
                <a:sym typeface="Arial"/>
              </a:rPr>
            </a:br>
            <a:r>
              <a:rPr lang="es-CO" sz="2500">
                <a:latin typeface="Arial"/>
                <a:ea typeface="Arial"/>
                <a:cs typeface="Arial"/>
                <a:sym typeface="Arial"/>
              </a:rPr>
              <a:t>Reinel Tabares Soto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s-CO" sz="2500" b="1">
                <a:latin typeface="Arial"/>
                <a:ea typeface="Arial"/>
                <a:cs typeface="Arial"/>
                <a:sym typeface="Arial"/>
              </a:rPr>
              <a:t>Semillero de Investigación: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s-CO" sz="2500">
                <a:latin typeface="Arial"/>
                <a:ea typeface="Arial"/>
                <a:cs typeface="Arial"/>
                <a:sym typeface="Arial"/>
              </a:rPr>
              <a:t>Bioinformática e Inteligencia Artificial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s-CO" sz="2500" b="1">
                <a:latin typeface="Arial"/>
                <a:ea typeface="Arial"/>
                <a:cs typeface="Arial"/>
                <a:sym typeface="Arial"/>
              </a:rPr>
              <a:t>Grupos de Investigación:</a:t>
            </a:r>
            <a:br>
              <a:rPr lang="es-CO" sz="2500" b="1">
                <a:latin typeface="Arial"/>
                <a:ea typeface="Arial"/>
                <a:cs typeface="Arial"/>
                <a:sym typeface="Arial"/>
              </a:rPr>
            </a:br>
            <a:r>
              <a:rPr lang="es-CO" sz="2500">
                <a:latin typeface="Arial"/>
                <a:ea typeface="Arial"/>
                <a:cs typeface="Arial"/>
                <a:sym typeface="Arial"/>
              </a:rPr>
              <a:t>Automática - Ingeniería de Software</a:t>
            </a: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2</a:t>
            </a:fld>
            <a:endParaRPr sz="1600"/>
          </a:p>
        </p:txBody>
      </p:sp>
      <p:sp>
        <p:nvSpPr>
          <p:cNvPr id="99" name="Google Shape;99;p14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2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20</a:t>
            </a:fld>
            <a:endParaRPr sz="1600"/>
          </a:p>
        </p:txBody>
      </p:sp>
      <p:sp>
        <p:nvSpPr>
          <p:cNvPr id="371" name="Google Shape;371;p32"/>
          <p:cNvSpPr txBox="1"/>
          <p:nvPr/>
        </p:nvSpPr>
        <p:spPr>
          <a:xfrm>
            <a:off x="-3" y="0"/>
            <a:ext cx="121920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4800">
                <a:solidFill>
                  <a:schemeClr val="lt1"/>
                </a:solidFill>
              </a:rPr>
              <a:t>Resultados</a:t>
            </a:r>
            <a:endParaRPr/>
          </a:p>
        </p:txBody>
      </p:sp>
      <p:pic>
        <p:nvPicPr>
          <p:cNvPr id="372" name="Google Shape;372;p32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2"/>
          <p:cNvSpPr txBox="1"/>
          <p:nvPr/>
        </p:nvSpPr>
        <p:spPr>
          <a:xfrm>
            <a:off x="2660775" y="854575"/>
            <a:ext cx="7485600" cy="6276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800">
                <a:solidFill>
                  <a:schemeClr val="lt1"/>
                </a:solidFill>
              </a:rPr>
              <a:t>Primeras pruebas Identificación+Clasificación</a:t>
            </a:r>
            <a:endParaRPr sz="100" i="1"/>
          </a:p>
        </p:txBody>
      </p:sp>
      <p:pic>
        <p:nvPicPr>
          <p:cNvPr id="374" name="Google Shape;374;p32"/>
          <p:cNvPicPr preferRelativeResize="0"/>
          <p:nvPr/>
        </p:nvPicPr>
        <p:blipFill rotWithShape="1">
          <a:blip r:embed="rId4">
            <a:alphaModFix/>
          </a:blip>
          <a:srcRect l="9272" t="4039" r="9313"/>
          <a:stretch/>
        </p:blipFill>
        <p:spPr>
          <a:xfrm>
            <a:off x="152675" y="1697303"/>
            <a:ext cx="11810240" cy="348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2"/>
          <p:cNvSpPr txBox="1"/>
          <p:nvPr/>
        </p:nvSpPr>
        <p:spPr>
          <a:xfrm>
            <a:off x="3089338" y="5223550"/>
            <a:ext cx="57171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/>
              <a:t>Figura 11. Resultados de identificación y clasificación con LR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3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21</a:t>
            </a:fld>
            <a:endParaRPr sz="1600"/>
          </a:p>
        </p:txBody>
      </p:sp>
      <p:sp>
        <p:nvSpPr>
          <p:cNvPr id="382" name="Google Shape;382;p33"/>
          <p:cNvSpPr txBox="1"/>
          <p:nvPr/>
        </p:nvSpPr>
        <p:spPr>
          <a:xfrm>
            <a:off x="-3" y="0"/>
            <a:ext cx="121920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4800">
                <a:solidFill>
                  <a:schemeClr val="lt1"/>
                </a:solidFill>
              </a:rPr>
              <a:t>Conclusiones</a:t>
            </a:r>
            <a:endParaRPr/>
          </a:p>
        </p:txBody>
      </p:sp>
      <p:pic>
        <p:nvPicPr>
          <p:cNvPr id="383" name="Google Shape;383;p33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3"/>
          <p:cNvSpPr txBox="1"/>
          <p:nvPr/>
        </p:nvSpPr>
        <p:spPr>
          <a:xfrm>
            <a:off x="6692800" y="1137805"/>
            <a:ext cx="4912200" cy="744845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800" dirty="0">
                <a:solidFill>
                  <a:schemeClr val="lt1"/>
                </a:solidFill>
              </a:rPr>
              <a:t>Esquema de codificación</a:t>
            </a:r>
            <a:endParaRPr sz="100" i="1" dirty="0"/>
          </a:p>
        </p:txBody>
      </p:sp>
      <p:sp>
        <p:nvSpPr>
          <p:cNvPr id="385" name="Google Shape;385;p33"/>
          <p:cNvSpPr txBox="1"/>
          <p:nvPr/>
        </p:nvSpPr>
        <p:spPr>
          <a:xfrm>
            <a:off x="837700" y="1137805"/>
            <a:ext cx="4912200" cy="744845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800">
                <a:solidFill>
                  <a:schemeClr val="lt1"/>
                </a:solidFill>
              </a:rPr>
              <a:t>Técnica de Preprocesamiento</a:t>
            </a:r>
            <a:endParaRPr sz="100" i="1"/>
          </a:p>
        </p:txBody>
      </p:sp>
      <p:sp>
        <p:nvSpPr>
          <p:cNvPr id="386" name="Google Shape;386;p33"/>
          <p:cNvSpPr/>
          <p:nvPr/>
        </p:nvSpPr>
        <p:spPr>
          <a:xfrm>
            <a:off x="2931925" y="2014825"/>
            <a:ext cx="387300" cy="5811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3"/>
          <p:cNvSpPr/>
          <p:nvPr/>
        </p:nvSpPr>
        <p:spPr>
          <a:xfrm>
            <a:off x="9061500" y="1963875"/>
            <a:ext cx="387300" cy="5811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3"/>
          <p:cNvSpPr txBox="1"/>
          <p:nvPr/>
        </p:nvSpPr>
        <p:spPr>
          <a:xfrm>
            <a:off x="435238" y="2760600"/>
            <a:ext cx="57171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2000" dirty="0"/>
              <a:t>PCA + Escalamiento</a:t>
            </a:r>
            <a:endParaRPr sz="2000" dirty="0"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9" name="Google Shape;389;p33"/>
          <p:cNvSpPr txBox="1"/>
          <p:nvPr/>
        </p:nvSpPr>
        <p:spPr>
          <a:xfrm>
            <a:off x="6290338" y="2760600"/>
            <a:ext cx="57171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2000"/>
              <a:t>Kmers</a:t>
            </a:r>
            <a:endParaRPr sz="2000"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3"/>
          <p:cNvSpPr txBox="1"/>
          <p:nvPr/>
        </p:nvSpPr>
        <p:spPr>
          <a:xfrm>
            <a:off x="3319225" y="4830400"/>
            <a:ext cx="57171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2000" dirty="0"/>
              <a:t>Porcentaje de F1-score superior a </a:t>
            </a:r>
            <a:r>
              <a:rPr lang="es-CO" sz="2000" dirty="0" smtClean="0"/>
              <a:t>97% </a:t>
            </a:r>
            <a:r>
              <a:rPr lang="es-CO" sz="2000" dirty="0"/>
              <a:t>con todos los modelos analizados</a:t>
            </a:r>
            <a:endParaRPr sz="2000" dirty="0"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33"/>
          <p:cNvSpPr/>
          <p:nvPr/>
        </p:nvSpPr>
        <p:spPr>
          <a:xfrm>
            <a:off x="3784125" y="3616675"/>
            <a:ext cx="5006400" cy="1069800"/>
          </a:xfrm>
          <a:prstGeom prst="downArrowCallout">
            <a:avLst>
              <a:gd name="adj1" fmla="val 15376"/>
              <a:gd name="adj2" fmla="val 19454"/>
              <a:gd name="adj3" fmla="val 25000"/>
              <a:gd name="adj4" fmla="val 15167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4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22</a:t>
            </a:fld>
            <a:endParaRPr sz="1600"/>
          </a:p>
        </p:txBody>
      </p:sp>
      <p:sp>
        <p:nvSpPr>
          <p:cNvPr id="398" name="Google Shape;398;p34"/>
          <p:cNvSpPr txBox="1"/>
          <p:nvPr/>
        </p:nvSpPr>
        <p:spPr>
          <a:xfrm>
            <a:off x="-3" y="0"/>
            <a:ext cx="121920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4800">
                <a:solidFill>
                  <a:schemeClr val="lt1"/>
                </a:solidFill>
              </a:rPr>
              <a:t>Conclusiones</a:t>
            </a:r>
            <a:endParaRPr/>
          </a:p>
        </p:txBody>
      </p:sp>
      <p:pic>
        <p:nvPicPr>
          <p:cNvPr id="399" name="Google Shape;399;p34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4"/>
          <p:cNvSpPr txBox="1"/>
          <p:nvPr/>
        </p:nvSpPr>
        <p:spPr>
          <a:xfrm>
            <a:off x="632275" y="1222550"/>
            <a:ext cx="4912200" cy="6276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800">
                <a:solidFill>
                  <a:schemeClr val="lt1"/>
                </a:solidFill>
              </a:rPr>
              <a:t>Modelo de Machine Learning</a:t>
            </a:r>
            <a:endParaRPr sz="100" i="1"/>
          </a:p>
        </p:txBody>
      </p:sp>
      <p:sp>
        <p:nvSpPr>
          <p:cNvPr id="401" name="Google Shape;401;p34"/>
          <p:cNvSpPr/>
          <p:nvPr/>
        </p:nvSpPr>
        <p:spPr>
          <a:xfrm>
            <a:off x="1370486" y="1981475"/>
            <a:ext cx="387300" cy="5811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 txBox="1"/>
          <p:nvPr/>
        </p:nvSpPr>
        <p:spPr>
          <a:xfrm>
            <a:off x="632275" y="2782097"/>
            <a:ext cx="1725073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2000" dirty="0" smtClean="0"/>
              <a:t>MLP</a:t>
            </a:r>
            <a:endParaRPr dirty="0"/>
          </a:p>
          <a:p>
            <a:pPr marL="457200" lvl="0" indent="-317500" algn="ctr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endParaRPr dirty="0"/>
          </a:p>
        </p:txBody>
      </p:sp>
      <p:sp>
        <p:nvSpPr>
          <p:cNvPr id="403" name="Google Shape;403;p34"/>
          <p:cNvSpPr/>
          <p:nvPr/>
        </p:nvSpPr>
        <p:spPr>
          <a:xfrm>
            <a:off x="1370486" y="3678456"/>
            <a:ext cx="387300" cy="5811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 txBox="1"/>
          <p:nvPr/>
        </p:nvSpPr>
        <p:spPr>
          <a:xfrm>
            <a:off x="98565" y="4264938"/>
            <a:ext cx="279249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2000" dirty="0" smtClean="0"/>
              <a:t>99,7%</a:t>
            </a:r>
            <a:endParaRPr sz="2000" dirty="0"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5" name="Google Shape;4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9400" y="2680249"/>
            <a:ext cx="1124475" cy="11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4"/>
          <p:cNvSpPr/>
          <p:nvPr/>
        </p:nvSpPr>
        <p:spPr>
          <a:xfrm>
            <a:off x="8728175" y="2975325"/>
            <a:ext cx="553200" cy="534300"/>
          </a:xfrm>
          <a:prstGeom prst="mathPlus">
            <a:avLst>
              <a:gd name="adj1" fmla="val 23520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/>
          <p:cNvSpPr txBox="1"/>
          <p:nvPr/>
        </p:nvSpPr>
        <p:spPr>
          <a:xfrm>
            <a:off x="6868400" y="1222550"/>
            <a:ext cx="4912200" cy="6276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800" dirty="0" err="1">
                <a:solidFill>
                  <a:schemeClr val="lt1"/>
                </a:solidFill>
              </a:rPr>
              <a:t>Identificación+Clasificación</a:t>
            </a:r>
            <a:endParaRPr sz="100" i="1" dirty="0"/>
          </a:p>
        </p:txBody>
      </p:sp>
      <p:cxnSp>
        <p:nvCxnSpPr>
          <p:cNvPr id="408" name="Google Shape;408;p34"/>
          <p:cNvCxnSpPr>
            <a:stCxn id="409" idx="2"/>
            <a:endCxn id="410" idx="0"/>
          </p:cNvCxnSpPr>
          <p:nvPr/>
        </p:nvCxnSpPr>
        <p:spPr>
          <a:xfrm rot="-5400000" flipH="1">
            <a:off x="10673090" y="2592375"/>
            <a:ext cx="339300" cy="545100"/>
          </a:xfrm>
          <a:prstGeom prst="bentConnector3">
            <a:avLst>
              <a:gd name="adj1" fmla="val 49979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11" name="Google Shape;411;p34"/>
          <p:cNvCxnSpPr>
            <a:stCxn id="412" idx="0"/>
            <a:endCxn id="409" idx="2"/>
          </p:cNvCxnSpPr>
          <p:nvPr/>
        </p:nvCxnSpPr>
        <p:spPr>
          <a:xfrm rot="-5400000">
            <a:off x="10128029" y="2592347"/>
            <a:ext cx="339300" cy="545100"/>
          </a:xfrm>
          <a:prstGeom prst="bentConnector3">
            <a:avLst>
              <a:gd name="adj1" fmla="val 49979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13" name="Google Shape;413;p34"/>
          <p:cNvCxnSpPr>
            <a:stCxn id="412" idx="2"/>
            <a:endCxn id="414" idx="0"/>
          </p:cNvCxnSpPr>
          <p:nvPr/>
        </p:nvCxnSpPr>
        <p:spPr>
          <a:xfrm rot="-5400000" flipH="1">
            <a:off x="9975779" y="3276197"/>
            <a:ext cx="359100" cy="260400"/>
          </a:xfrm>
          <a:prstGeom prst="bentConnector3">
            <a:avLst>
              <a:gd name="adj1" fmla="val 50031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15" name="Google Shape;415;p34"/>
          <p:cNvCxnSpPr>
            <a:stCxn id="416" idx="0"/>
            <a:endCxn id="412" idx="2"/>
          </p:cNvCxnSpPr>
          <p:nvPr/>
        </p:nvCxnSpPr>
        <p:spPr>
          <a:xfrm rot="-5400000">
            <a:off x="9715500" y="3276287"/>
            <a:ext cx="359100" cy="260400"/>
          </a:xfrm>
          <a:prstGeom prst="bentConnector3">
            <a:avLst>
              <a:gd name="adj1" fmla="val 50031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17" name="Google Shape;417;p34"/>
          <p:cNvCxnSpPr>
            <a:stCxn id="410" idx="2"/>
            <a:endCxn id="418" idx="0"/>
          </p:cNvCxnSpPr>
          <p:nvPr/>
        </p:nvCxnSpPr>
        <p:spPr>
          <a:xfrm rot="-5400000" flipH="1">
            <a:off x="11066039" y="3276197"/>
            <a:ext cx="359100" cy="260400"/>
          </a:xfrm>
          <a:prstGeom prst="bentConnector3">
            <a:avLst>
              <a:gd name="adj1" fmla="val 50031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19" name="Google Shape;419;p34"/>
          <p:cNvCxnSpPr>
            <a:stCxn id="420" idx="0"/>
            <a:endCxn id="410" idx="2"/>
          </p:cNvCxnSpPr>
          <p:nvPr/>
        </p:nvCxnSpPr>
        <p:spPr>
          <a:xfrm rot="-5400000">
            <a:off x="10805761" y="3276287"/>
            <a:ext cx="359100" cy="260400"/>
          </a:xfrm>
          <a:prstGeom prst="bentConnector3">
            <a:avLst>
              <a:gd name="adj1" fmla="val 50031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09" name="Google Shape;409;p34"/>
          <p:cNvSpPr txBox="1"/>
          <p:nvPr/>
        </p:nvSpPr>
        <p:spPr>
          <a:xfrm>
            <a:off x="10332890" y="2502975"/>
            <a:ext cx="474600" cy="192300"/>
          </a:xfrm>
          <a:prstGeom prst="rect">
            <a:avLst/>
          </a:prstGeom>
          <a:noFill/>
          <a:ln w="19050" cap="flat" cmpd="sng">
            <a:solidFill>
              <a:srgbClr val="0C58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34"/>
          <p:cNvSpPr txBox="1"/>
          <p:nvPr/>
        </p:nvSpPr>
        <p:spPr>
          <a:xfrm>
            <a:off x="9788129" y="3034547"/>
            <a:ext cx="474000" cy="192300"/>
          </a:xfrm>
          <a:prstGeom prst="rect">
            <a:avLst/>
          </a:prstGeom>
          <a:noFill/>
          <a:ln w="19050" cap="flat" cmpd="sng">
            <a:solidFill>
              <a:srgbClr val="0C58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34"/>
          <p:cNvSpPr txBox="1"/>
          <p:nvPr/>
        </p:nvSpPr>
        <p:spPr>
          <a:xfrm>
            <a:off x="10878389" y="3034547"/>
            <a:ext cx="474000" cy="192300"/>
          </a:xfrm>
          <a:prstGeom prst="rect">
            <a:avLst/>
          </a:prstGeom>
          <a:noFill/>
          <a:ln w="19050" cap="flat" cmpd="sng">
            <a:solidFill>
              <a:srgbClr val="0C58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34"/>
          <p:cNvSpPr txBox="1"/>
          <p:nvPr/>
        </p:nvSpPr>
        <p:spPr>
          <a:xfrm>
            <a:off x="11138668" y="3586037"/>
            <a:ext cx="474000" cy="192300"/>
          </a:xfrm>
          <a:prstGeom prst="rect">
            <a:avLst/>
          </a:prstGeom>
          <a:noFill/>
          <a:ln w="19050" cap="flat" cmpd="sng">
            <a:solidFill>
              <a:srgbClr val="0C58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34"/>
          <p:cNvSpPr txBox="1"/>
          <p:nvPr/>
        </p:nvSpPr>
        <p:spPr>
          <a:xfrm>
            <a:off x="10618111" y="3586037"/>
            <a:ext cx="474000" cy="192300"/>
          </a:xfrm>
          <a:prstGeom prst="rect">
            <a:avLst/>
          </a:prstGeom>
          <a:noFill/>
          <a:ln w="19050" cap="flat" cmpd="sng">
            <a:solidFill>
              <a:srgbClr val="0C58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34"/>
          <p:cNvSpPr txBox="1"/>
          <p:nvPr/>
        </p:nvSpPr>
        <p:spPr>
          <a:xfrm>
            <a:off x="10048407" y="3586037"/>
            <a:ext cx="474000" cy="192300"/>
          </a:xfrm>
          <a:prstGeom prst="rect">
            <a:avLst/>
          </a:prstGeom>
          <a:noFill/>
          <a:ln w="19050" cap="flat" cmpd="sng">
            <a:solidFill>
              <a:srgbClr val="0C58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34"/>
          <p:cNvSpPr txBox="1"/>
          <p:nvPr/>
        </p:nvSpPr>
        <p:spPr>
          <a:xfrm>
            <a:off x="9527850" y="3586037"/>
            <a:ext cx="474000" cy="192300"/>
          </a:xfrm>
          <a:prstGeom prst="rect">
            <a:avLst/>
          </a:prstGeom>
          <a:noFill/>
          <a:ln w="19050" cap="flat" cmpd="sng">
            <a:solidFill>
              <a:srgbClr val="0C58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34"/>
          <p:cNvSpPr txBox="1"/>
          <p:nvPr/>
        </p:nvSpPr>
        <p:spPr>
          <a:xfrm>
            <a:off x="8031100" y="4634825"/>
            <a:ext cx="2847300" cy="12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2000" dirty="0"/>
              <a:t>KNN:</a:t>
            </a:r>
            <a:endParaRPr sz="2000" dirty="0"/>
          </a:p>
          <a:p>
            <a:pPr algn="ctr">
              <a:lnSpc>
                <a:spcPct val="115000"/>
              </a:lnSpc>
              <a:spcBef>
                <a:spcPts val="1200"/>
              </a:spcBef>
            </a:pPr>
            <a:r>
              <a:rPr lang="es-CO" sz="2000" dirty="0"/>
              <a:t> F1-score: 95,5% (Test</a:t>
            </a:r>
            <a:r>
              <a:rPr lang="es-CO" sz="2000" dirty="0" smtClean="0"/>
              <a:t>)</a:t>
            </a:r>
            <a:endParaRPr sz="2000" dirty="0"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402;p34"/>
          <p:cNvSpPr txBox="1"/>
          <p:nvPr/>
        </p:nvSpPr>
        <p:spPr>
          <a:xfrm>
            <a:off x="2033065" y="2786913"/>
            <a:ext cx="1725073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2000" dirty="0" smtClean="0"/>
              <a:t>SVM</a:t>
            </a:r>
            <a:endParaRPr dirty="0"/>
          </a:p>
          <a:p>
            <a:pPr marL="457200" lvl="0" indent="-317500" algn="ctr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endParaRPr dirty="0"/>
          </a:p>
        </p:txBody>
      </p:sp>
      <p:sp>
        <p:nvSpPr>
          <p:cNvPr id="29" name="Google Shape;402;p34"/>
          <p:cNvSpPr txBox="1"/>
          <p:nvPr/>
        </p:nvSpPr>
        <p:spPr>
          <a:xfrm>
            <a:off x="3566720" y="2776837"/>
            <a:ext cx="1725073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2000" dirty="0" smtClean="0"/>
              <a:t>LR</a:t>
            </a:r>
            <a:endParaRPr dirty="0"/>
          </a:p>
          <a:p>
            <a:pPr marL="457200" lvl="0" indent="-317500" algn="ctr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endParaRPr dirty="0"/>
          </a:p>
        </p:txBody>
      </p:sp>
      <p:sp>
        <p:nvSpPr>
          <p:cNvPr id="30" name="Google Shape;401;p34"/>
          <p:cNvSpPr/>
          <p:nvPr/>
        </p:nvSpPr>
        <p:spPr>
          <a:xfrm>
            <a:off x="2790270" y="1981475"/>
            <a:ext cx="387300" cy="5811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01;p34"/>
          <p:cNvSpPr/>
          <p:nvPr/>
        </p:nvSpPr>
        <p:spPr>
          <a:xfrm>
            <a:off x="4235606" y="1955889"/>
            <a:ext cx="387300" cy="5811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03;p34"/>
          <p:cNvSpPr/>
          <p:nvPr/>
        </p:nvSpPr>
        <p:spPr>
          <a:xfrm>
            <a:off x="2701951" y="3649294"/>
            <a:ext cx="387300" cy="5811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04;p34"/>
          <p:cNvSpPr txBox="1"/>
          <p:nvPr/>
        </p:nvSpPr>
        <p:spPr>
          <a:xfrm>
            <a:off x="2381244" y="4230394"/>
            <a:ext cx="1019626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2000" dirty="0" smtClean="0"/>
              <a:t>99,6%</a:t>
            </a:r>
            <a:endParaRPr sz="2000" dirty="0"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403;p34"/>
          <p:cNvSpPr/>
          <p:nvPr/>
        </p:nvSpPr>
        <p:spPr>
          <a:xfrm>
            <a:off x="4235606" y="3713885"/>
            <a:ext cx="387300" cy="5811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04;p34"/>
          <p:cNvSpPr txBox="1"/>
          <p:nvPr/>
        </p:nvSpPr>
        <p:spPr>
          <a:xfrm>
            <a:off x="3975913" y="4239352"/>
            <a:ext cx="1019626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2000" dirty="0" smtClean="0"/>
              <a:t>99,4%</a:t>
            </a:r>
            <a:endParaRPr sz="2000" dirty="0"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5"/>
          <p:cNvSpPr txBox="1">
            <a:spLocks noGrp="1"/>
          </p:cNvSpPr>
          <p:nvPr>
            <p:ph type="body" idx="1"/>
          </p:nvPr>
        </p:nvSpPr>
        <p:spPr>
          <a:xfrm>
            <a:off x="242050" y="1003925"/>
            <a:ext cx="11639100" cy="53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Amselem, J., Cornut, G., Choisne, N., Alaux, M., Alfama-Depauw, F., Jamilloux, V., Maumus, F., Letellier, T., Luyten, I., Pommier, C., Adam-Blondon, A. F., &amp; Quesneville, H. (2019). RepetDB: A unified resource for transposable element references. </a:t>
            </a:r>
            <a:r>
              <a:rPr lang="es-CO" sz="1400" i="1">
                <a:latin typeface="Arial"/>
                <a:ea typeface="Arial"/>
                <a:cs typeface="Arial"/>
                <a:sym typeface="Arial"/>
              </a:rPr>
              <a:t>Mobile DNA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CO" sz="1400" i="1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(1), 4–11. https://doi.org/10.1186/s13100-019-0150-y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Bao, W., Kojima, K. K., &amp; Kohany, O. (2015). Repbase Update, a database of repetitive elements in eukaryotic genomes. </a:t>
            </a:r>
            <a:r>
              <a:rPr lang="es-CO" sz="1400" i="1">
                <a:latin typeface="Arial"/>
                <a:ea typeface="Arial"/>
                <a:cs typeface="Arial"/>
                <a:sym typeface="Arial"/>
              </a:rPr>
              <a:t>Mobile DNA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CO" sz="1400" i="1"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(1), 4–9. https://doi.org/10.1186/s13100-015-0041-9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Bolser, D. M., Staines, D. M., Perry, E., &amp; Kersey, P. J. (2017). Ensembl plants: Integrating tools for visualizing, mining, and analyzing plant genomic data. </a:t>
            </a:r>
            <a:r>
              <a:rPr lang="es-CO" sz="1400" i="1">
                <a:latin typeface="Arial"/>
                <a:ea typeface="Arial"/>
                <a:cs typeface="Arial"/>
                <a:sym typeface="Arial"/>
              </a:rPr>
              <a:t>Methods in Molecular Biology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CO" sz="1400" i="1">
                <a:latin typeface="Arial"/>
                <a:ea typeface="Arial"/>
                <a:cs typeface="Arial"/>
                <a:sym typeface="Arial"/>
              </a:rPr>
              <a:t>1533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1–31. https://doi.org/10.1007/978-1-4939-6658-5_1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Cui, X., &amp; Cao, X. (2014). Epigenetic regulation and functional exaptation of transposable elements in higher plants. </a:t>
            </a:r>
            <a:r>
              <a:rPr lang="es-CO" sz="1400" i="1">
                <a:latin typeface="Arial"/>
                <a:ea typeface="Arial"/>
                <a:cs typeface="Arial"/>
                <a:sym typeface="Arial"/>
              </a:rPr>
              <a:t>Current Opinion in Plant Biology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CO" sz="1400" i="1">
                <a:latin typeface="Arial"/>
                <a:ea typeface="Arial"/>
                <a:cs typeface="Arial"/>
                <a:sym typeface="Arial"/>
              </a:rPr>
              <a:t>21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(Figure 1), 83–88. https://doi.org/10.1016/j.pbi.2014.07.001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Lisch, D. (2013). How important are transposons for plant evolution? </a:t>
            </a:r>
            <a:r>
              <a:rPr lang="es-CO" sz="1400" i="1">
                <a:latin typeface="Arial"/>
                <a:ea typeface="Arial"/>
                <a:cs typeface="Arial"/>
                <a:sym typeface="Arial"/>
              </a:rPr>
              <a:t>Nature Reviews Genetics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CO" sz="1400" i="1">
                <a:latin typeface="Arial"/>
                <a:ea typeface="Arial"/>
                <a:cs typeface="Arial"/>
                <a:sym typeface="Arial"/>
              </a:rPr>
              <a:t>14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(1), 49–61. https://doi.org/10.1038/nrg3374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McClintock, B. (1953). Induction of Instability at Selected Loci in Maize. </a:t>
            </a:r>
            <a:r>
              <a:rPr lang="es-CO" sz="1400" i="1">
                <a:latin typeface="Arial"/>
                <a:ea typeface="Arial"/>
                <a:cs typeface="Arial"/>
                <a:sym typeface="Arial"/>
              </a:rPr>
              <a:t>Genetics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CO" sz="1400" i="1">
                <a:latin typeface="Arial"/>
                <a:ea typeface="Arial"/>
                <a:cs typeface="Arial"/>
                <a:sym typeface="Arial"/>
              </a:rPr>
              <a:t>38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(6), 579–599. http://www.ncbi.nlm.nih.gov/pubmed/17247459%0Ahttp://www.pubmedcentral.nih.gov/articlerender.fcgi?artid=PMC1209627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5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23</a:t>
            </a:fld>
            <a:endParaRPr sz="1600"/>
          </a:p>
        </p:txBody>
      </p:sp>
      <p:sp>
        <p:nvSpPr>
          <p:cNvPr id="429" name="Google Shape;429;p35"/>
          <p:cNvSpPr txBox="1"/>
          <p:nvPr/>
        </p:nvSpPr>
        <p:spPr>
          <a:xfrm>
            <a:off x="-3" y="0"/>
            <a:ext cx="121920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4800">
                <a:solidFill>
                  <a:schemeClr val="lt1"/>
                </a:solidFill>
              </a:rPr>
              <a:t>Referencias</a:t>
            </a:r>
            <a:endParaRPr/>
          </a:p>
        </p:txBody>
      </p:sp>
      <p:pic>
        <p:nvPicPr>
          <p:cNvPr id="430" name="Google Shape;430;p35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6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6"/>
          <p:cNvSpPr txBox="1">
            <a:spLocks noGrp="1"/>
          </p:cNvSpPr>
          <p:nvPr>
            <p:ph type="body" idx="1"/>
          </p:nvPr>
        </p:nvSpPr>
        <p:spPr>
          <a:xfrm>
            <a:off x="242050" y="1098725"/>
            <a:ext cx="11639100" cy="52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Neumann, P., Novák, P., Hoštáková, N., &amp; MacAs, J. (2019). Systematic survey of plant LTR-retrotransposons elucidates phylogenetic relationships of their polyprotein domains and provides a reference for element classification. </a:t>
            </a:r>
            <a:r>
              <a:rPr lang="es-CO" sz="1400" i="1">
                <a:latin typeface="Arial"/>
                <a:ea typeface="Arial"/>
                <a:cs typeface="Arial"/>
                <a:sym typeface="Arial"/>
              </a:rPr>
              <a:t>Mobile DNA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CO" sz="1400" i="1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(1), 1–17. https://doi.org/10.1186/s13100-018-0144-1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Nordberg, H., Cantor, M., Dusheyko, S., Hua, S., Poliakov, A., Shabalov, I., Smirnova, T., Grigoriev, I. V., &amp; Dubchak, I. (2014). The genome portal of the Department of Energy Joint Genome Institute: 2014 updates. </a:t>
            </a:r>
            <a:r>
              <a:rPr lang="es-CO" sz="1400" i="1">
                <a:latin typeface="Arial"/>
                <a:ea typeface="Arial"/>
                <a:cs typeface="Arial"/>
                <a:sym typeface="Arial"/>
              </a:rPr>
              <a:t>Nucleic Acids Research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CO" sz="1400" i="1">
                <a:latin typeface="Arial"/>
                <a:ea typeface="Arial"/>
                <a:cs typeface="Arial"/>
                <a:sym typeface="Arial"/>
              </a:rPr>
              <a:t>42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(D1), 26–31. https://doi.org/10.1093/nar/gkt1069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Orozco-arias, S., Piña, J. S., Tabares-soto, R., &amp; Castillo-ossa, L. F. (2020). Measuring performance metrics of machine learning algorithms for detecting and classifying transposable elements. </a:t>
            </a:r>
            <a:r>
              <a:rPr lang="es-CO" sz="1400" i="1">
                <a:latin typeface="Arial"/>
                <a:ea typeface="Arial"/>
                <a:cs typeface="Arial"/>
                <a:sym typeface="Arial"/>
              </a:rPr>
              <a:t>Processes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CO" sz="1400" i="1">
                <a:latin typeface="Arial"/>
                <a:ea typeface="Arial"/>
                <a:cs typeface="Arial"/>
                <a:sym typeface="Arial"/>
              </a:rPr>
              <a:t>8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(638), 1–20. https://doi.org/10.3390/pr8060638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Spannagl, M., Nussbaumer, T., Bader, K. C., Martis, M. M., Seidel, M., Kugler, K. G., Gundlach, H., &amp; Mayer, K. F. X. (2016). PGSB plantsDB: Updates to the database framework for comparative plant genome research. </a:t>
            </a:r>
            <a:r>
              <a:rPr lang="es-CO" sz="1400" i="1">
                <a:latin typeface="Arial"/>
                <a:ea typeface="Arial"/>
                <a:cs typeface="Arial"/>
                <a:sym typeface="Arial"/>
              </a:rPr>
              <a:t>Nucleic Acids Research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CO" sz="1400" i="1">
                <a:latin typeface="Arial"/>
                <a:ea typeface="Arial"/>
                <a:cs typeface="Arial"/>
                <a:sym typeface="Arial"/>
              </a:rPr>
              <a:t>44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(D1), D1141–D1147. https://doi.org/10.1093/nar/gkv1130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latin typeface="Arial"/>
                <a:ea typeface="Arial"/>
                <a:cs typeface="Arial"/>
                <a:sym typeface="Arial"/>
              </a:rPr>
              <a:t>Wicker, T., Sabot, F., Hua-Van, A., Bennetzen, J. L., Capy, P., Chalhoub, B., Flavell, A., Leroy, P., Morgante, M., Panaud, O., Paux, E., SanMiguel, P., &amp; Schulman, A. H. (2007). A unified classification system for eukaryotic transposable elements. </a:t>
            </a:r>
            <a:r>
              <a:rPr lang="es-CO" sz="1400" i="1">
                <a:latin typeface="Arial"/>
                <a:ea typeface="Arial"/>
                <a:cs typeface="Arial"/>
                <a:sym typeface="Arial"/>
              </a:rPr>
              <a:t>Nature Reviews Genetics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CO" sz="1400" i="1">
                <a:latin typeface="Arial"/>
                <a:ea typeface="Arial"/>
                <a:cs typeface="Arial"/>
                <a:sym typeface="Arial"/>
              </a:rPr>
              <a:t>8</a:t>
            </a:r>
            <a:r>
              <a:rPr lang="es-CO" sz="1400">
                <a:latin typeface="Arial"/>
                <a:ea typeface="Arial"/>
                <a:cs typeface="Arial"/>
                <a:sym typeface="Arial"/>
              </a:rPr>
              <a:t>(12), 973–982. https://doi.org/10.1038/nrg2165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6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24</a:t>
            </a:fld>
            <a:endParaRPr sz="1600"/>
          </a:p>
        </p:txBody>
      </p:sp>
      <p:sp>
        <p:nvSpPr>
          <p:cNvPr id="438" name="Google Shape;438;p36"/>
          <p:cNvSpPr txBox="1"/>
          <p:nvPr/>
        </p:nvSpPr>
        <p:spPr>
          <a:xfrm>
            <a:off x="-3" y="0"/>
            <a:ext cx="121920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4800">
                <a:solidFill>
                  <a:schemeClr val="lt1"/>
                </a:solidFill>
              </a:rPr>
              <a:t>Referencias</a:t>
            </a:r>
            <a:endParaRPr/>
          </a:p>
        </p:txBody>
      </p:sp>
      <p:pic>
        <p:nvPicPr>
          <p:cNvPr id="439" name="Google Shape;439;p36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7"/>
          <p:cNvPicPr preferRelativeResize="0"/>
          <p:nvPr/>
        </p:nvPicPr>
        <p:blipFill rotWithShape="1">
          <a:blip r:embed="rId3">
            <a:alphaModFix/>
          </a:blip>
          <a:srcRect l="12725" t="20621" r="12508" b="19311"/>
          <a:stretch/>
        </p:blipFill>
        <p:spPr>
          <a:xfrm>
            <a:off x="2389233" y="5817333"/>
            <a:ext cx="1904167" cy="94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33" y="5554333"/>
            <a:ext cx="2123028" cy="130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6400" y="-268312"/>
            <a:ext cx="4074949" cy="4502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211325" y="2789688"/>
            <a:ext cx="4074949" cy="450287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7"/>
          <p:cNvSpPr txBox="1">
            <a:spLocks noGrp="1"/>
          </p:cNvSpPr>
          <p:nvPr>
            <p:ph type="ctrTitle"/>
          </p:nvPr>
        </p:nvSpPr>
        <p:spPr>
          <a:xfrm>
            <a:off x="1010875" y="1791425"/>
            <a:ext cx="9963000" cy="2103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7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9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¡Gracias!</a:t>
            </a:r>
            <a:endParaRPr sz="4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730675" y="1075025"/>
            <a:ext cx="10858200" cy="4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●"/>
            </a:pPr>
            <a:r>
              <a:rPr lang="es-CO" sz="3000"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●"/>
            </a:pPr>
            <a:r>
              <a:rPr lang="es-CO" sz="3000"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●"/>
            </a:pPr>
            <a:r>
              <a:rPr lang="es-CO" sz="3000">
                <a:latin typeface="Arial"/>
                <a:ea typeface="Arial"/>
                <a:cs typeface="Arial"/>
                <a:sym typeface="Arial"/>
              </a:rPr>
              <a:t>Objetivos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●"/>
            </a:pPr>
            <a:r>
              <a:rPr lang="es-CO" sz="3000">
                <a:latin typeface="Arial"/>
                <a:ea typeface="Arial"/>
                <a:cs typeface="Arial"/>
                <a:sym typeface="Arial"/>
              </a:rPr>
              <a:t>Metodología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●"/>
            </a:pPr>
            <a:r>
              <a:rPr lang="es-CO" sz="3000"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●"/>
            </a:pPr>
            <a:r>
              <a:rPr lang="es-CO" sz="3000">
                <a:latin typeface="Arial"/>
                <a:ea typeface="Arial"/>
                <a:cs typeface="Arial"/>
                <a:sym typeface="Arial"/>
              </a:rPr>
              <a:t>Conclusiones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●"/>
            </a:pPr>
            <a:r>
              <a:rPr lang="es-CO" sz="3000">
                <a:latin typeface="Arial"/>
                <a:ea typeface="Arial"/>
                <a:cs typeface="Arial"/>
                <a:sym typeface="Arial"/>
              </a:rPr>
              <a:t>Referencias</a:t>
            </a:r>
            <a:endParaRPr/>
          </a:p>
          <a:p>
            <a:pPr marL="144000" lvl="0" indent="-17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44000" lvl="0" indent="-17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3</a:t>
            </a:fld>
            <a:endParaRPr sz="1600"/>
          </a:p>
        </p:txBody>
      </p:sp>
      <p:sp>
        <p:nvSpPr>
          <p:cNvPr id="107" name="Google Shape;107;p15"/>
          <p:cNvSpPr txBox="1"/>
          <p:nvPr/>
        </p:nvSpPr>
        <p:spPr>
          <a:xfrm>
            <a:off x="-3" y="0"/>
            <a:ext cx="121920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Contenido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4</a:t>
            </a:fld>
            <a:endParaRPr sz="1600"/>
          </a:p>
        </p:txBody>
      </p:sp>
      <p:sp>
        <p:nvSpPr>
          <p:cNvPr id="116" name="Google Shape;116;p16"/>
          <p:cNvSpPr txBox="1"/>
          <p:nvPr/>
        </p:nvSpPr>
        <p:spPr>
          <a:xfrm>
            <a:off x="-3" y="0"/>
            <a:ext cx="12191999" cy="724006"/>
          </a:xfrm>
          <a:prstGeom prst="rect">
            <a:avLst/>
          </a:prstGeom>
          <a:gradFill>
            <a:gsLst>
              <a:gs pos="0">
                <a:srgbClr val="1077D2">
                  <a:alpha val="74901"/>
                </a:srgbClr>
              </a:gs>
              <a:gs pos="100000">
                <a:srgbClr val="093153">
                  <a:alpha val="74901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1587125" y="1062250"/>
            <a:ext cx="3157500" cy="7977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800">
                <a:solidFill>
                  <a:schemeClr val="lt1"/>
                </a:solidFill>
              </a:rPr>
              <a:t>Genoma</a:t>
            </a:r>
            <a:endParaRPr sz="100"/>
          </a:p>
        </p:txBody>
      </p:sp>
      <p:sp>
        <p:nvSpPr>
          <p:cNvPr id="119" name="Google Shape;119;p16"/>
          <p:cNvSpPr txBox="1"/>
          <p:nvPr/>
        </p:nvSpPr>
        <p:spPr>
          <a:xfrm>
            <a:off x="7624750" y="1017300"/>
            <a:ext cx="3157500" cy="7977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800">
                <a:solidFill>
                  <a:schemeClr val="lt1"/>
                </a:solidFill>
              </a:rPr>
              <a:t>Elementos transponibles (ET)</a:t>
            </a:r>
            <a:endParaRPr sz="100"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725" y="2126652"/>
            <a:ext cx="4665840" cy="262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020263" y="3212412"/>
            <a:ext cx="4113974" cy="18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403192">
            <a:off x="9629273" y="2274081"/>
            <a:ext cx="721477" cy="91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2275700" y="4872550"/>
            <a:ext cx="1965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https://bit.ly/3q1L9GC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8017725" y="6308125"/>
            <a:ext cx="22887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/>
              <a:t>McClintock (1953)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5</a:t>
            </a:fld>
            <a:endParaRPr sz="1600"/>
          </a:p>
        </p:txBody>
      </p:sp>
      <p:sp>
        <p:nvSpPr>
          <p:cNvPr id="131" name="Google Shape;131;p17"/>
          <p:cNvSpPr txBox="1"/>
          <p:nvPr/>
        </p:nvSpPr>
        <p:spPr>
          <a:xfrm>
            <a:off x="-3" y="0"/>
            <a:ext cx="121920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0375" y="876300"/>
            <a:ext cx="1962975" cy="19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0475" y="3032088"/>
            <a:ext cx="1638575" cy="16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/>
        </p:nvSpPr>
        <p:spPr>
          <a:xfrm>
            <a:off x="7170100" y="6193775"/>
            <a:ext cx="1575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/>
              <a:t>Lisch (2013)</a:t>
            </a:r>
            <a:endParaRPr sz="1800"/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088" y="4835400"/>
            <a:ext cx="1358374" cy="1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8869213" y="4594475"/>
            <a:ext cx="21135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/>
              <a:t>(Cui y Cao, 2014)</a:t>
            </a:r>
            <a:endParaRPr sz="1800"/>
          </a:p>
        </p:txBody>
      </p:sp>
      <p:sp>
        <p:nvSpPr>
          <p:cNvPr id="138" name="Google Shape;138;p17"/>
          <p:cNvSpPr txBox="1"/>
          <p:nvPr/>
        </p:nvSpPr>
        <p:spPr>
          <a:xfrm>
            <a:off x="6725100" y="2657400"/>
            <a:ext cx="21135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/>
              <a:t>(Cui y Cao, 2014)</a:t>
            </a:r>
            <a:endParaRPr sz="1800"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800" y="2060699"/>
            <a:ext cx="3480887" cy="348088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/>
        </p:nvSpPr>
        <p:spPr>
          <a:xfrm>
            <a:off x="4142225" y="3260475"/>
            <a:ext cx="1699200" cy="7977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6</a:t>
            </a:fld>
            <a:endParaRPr sz="1600"/>
          </a:p>
        </p:txBody>
      </p:sp>
      <p:sp>
        <p:nvSpPr>
          <p:cNvPr id="147" name="Google Shape;147;p18"/>
          <p:cNvSpPr txBox="1"/>
          <p:nvPr/>
        </p:nvSpPr>
        <p:spPr>
          <a:xfrm>
            <a:off x="-3" y="0"/>
            <a:ext cx="121920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</p:txBody>
      </p:sp>
      <p:pic>
        <p:nvPicPr>
          <p:cNvPr id="148" name="Google Shape;148;p18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18"/>
          <p:cNvCxnSpPr>
            <a:stCxn id="150" idx="2"/>
            <a:endCxn id="151" idx="1"/>
          </p:cNvCxnSpPr>
          <p:nvPr/>
        </p:nvCxnSpPr>
        <p:spPr>
          <a:xfrm>
            <a:off x="2990300" y="3200450"/>
            <a:ext cx="812700" cy="17157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" name="Google Shape;152;p18"/>
          <p:cNvCxnSpPr>
            <a:stCxn id="150" idx="2"/>
            <a:endCxn id="153" idx="1"/>
          </p:cNvCxnSpPr>
          <p:nvPr/>
        </p:nvCxnSpPr>
        <p:spPr>
          <a:xfrm rot="10800000" flipH="1">
            <a:off x="2990300" y="2005850"/>
            <a:ext cx="812700" cy="1194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" name="Google Shape;150;p18"/>
          <p:cNvSpPr/>
          <p:nvPr/>
        </p:nvSpPr>
        <p:spPr>
          <a:xfrm rot="-5400000">
            <a:off x="479300" y="2850200"/>
            <a:ext cx="4321500" cy="700500"/>
          </a:xfrm>
          <a:prstGeom prst="roundRect">
            <a:avLst>
              <a:gd name="adj" fmla="val 16667"/>
            </a:avLst>
          </a:prstGeom>
          <a:solidFill>
            <a:srgbClr val="0944A1"/>
          </a:solidFill>
          <a:ln w="9525" cap="flat" cmpd="sng">
            <a:solidFill>
              <a:srgbClr val="0944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Clasificación de ET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3803000" y="1655631"/>
            <a:ext cx="2694000" cy="700500"/>
          </a:xfrm>
          <a:prstGeom prst="roundRect">
            <a:avLst>
              <a:gd name="adj" fmla="val 16667"/>
            </a:avLst>
          </a:prstGeom>
          <a:solidFill>
            <a:srgbClr val="0D5DDF"/>
          </a:solidFill>
          <a:ln w="9525" cap="flat" cmpd="sng">
            <a:solidFill>
              <a:srgbClr val="0D5D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Clase I - Retrotransposones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3803050" y="4565965"/>
            <a:ext cx="2694000" cy="700500"/>
          </a:xfrm>
          <a:prstGeom prst="roundRect">
            <a:avLst>
              <a:gd name="adj" fmla="val 16667"/>
            </a:avLst>
          </a:prstGeom>
          <a:solidFill>
            <a:srgbClr val="0D5DDF"/>
          </a:solidFill>
          <a:ln w="9525" cap="flat" cmpd="sng">
            <a:solidFill>
              <a:srgbClr val="0D5D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Clase II - Transposones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7169475" y="815776"/>
            <a:ext cx="2694000" cy="448200"/>
          </a:xfrm>
          <a:prstGeom prst="roundRect">
            <a:avLst>
              <a:gd name="adj" fmla="val 16667"/>
            </a:avLst>
          </a:prstGeom>
          <a:solidFill>
            <a:srgbClr val="307BF3"/>
          </a:solidFill>
          <a:ln w="9525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Long Terminal Repeat (LTR)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" name="Google Shape;155;p18"/>
          <p:cNvCxnSpPr>
            <a:stCxn id="153" idx="3"/>
            <a:endCxn id="154" idx="1"/>
          </p:cNvCxnSpPr>
          <p:nvPr/>
        </p:nvCxnSpPr>
        <p:spPr>
          <a:xfrm rot="10800000" flipH="1">
            <a:off x="6497000" y="1039881"/>
            <a:ext cx="672600" cy="9660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18"/>
          <p:cNvSpPr/>
          <p:nvPr/>
        </p:nvSpPr>
        <p:spPr>
          <a:xfrm>
            <a:off x="7169550" y="1597464"/>
            <a:ext cx="2694000" cy="448200"/>
          </a:xfrm>
          <a:prstGeom prst="roundRect">
            <a:avLst>
              <a:gd name="adj" fmla="val 16667"/>
            </a:avLst>
          </a:prstGeom>
          <a:solidFill>
            <a:srgbClr val="307BF3"/>
          </a:solidFill>
          <a:ln w="9525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DIRS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7169475" y="2379176"/>
            <a:ext cx="2694000" cy="448200"/>
          </a:xfrm>
          <a:prstGeom prst="roundRect">
            <a:avLst>
              <a:gd name="adj" fmla="val 16667"/>
            </a:avLst>
          </a:prstGeom>
          <a:solidFill>
            <a:srgbClr val="307BF3"/>
          </a:solidFill>
          <a:ln w="9525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PLE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7169475" y="3155676"/>
            <a:ext cx="2694000" cy="448200"/>
          </a:xfrm>
          <a:prstGeom prst="roundRect">
            <a:avLst>
              <a:gd name="adj" fmla="val 16667"/>
            </a:avLst>
          </a:prstGeom>
          <a:solidFill>
            <a:srgbClr val="307BF3"/>
          </a:solidFill>
          <a:ln w="9525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LINE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7169475" y="3930876"/>
            <a:ext cx="2694000" cy="448200"/>
          </a:xfrm>
          <a:prstGeom prst="roundRect">
            <a:avLst>
              <a:gd name="adj" fmla="val 16667"/>
            </a:avLst>
          </a:prstGeom>
          <a:solidFill>
            <a:srgbClr val="307BF3"/>
          </a:solidFill>
          <a:ln w="9525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SINE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0" name="Google Shape;160;p18"/>
          <p:cNvCxnSpPr>
            <a:stCxn id="153" idx="3"/>
            <a:endCxn id="156" idx="1"/>
          </p:cNvCxnSpPr>
          <p:nvPr/>
        </p:nvCxnSpPr>
        <p:spPr>
          <a:xfrm rot="10800000" flipH="1">
            <a:off x="6497000" y="1821681"/>
            <a:ext cx="672600" cy="1842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p18"/>
          <p:cNvCxnSpPr>
            <a:stCxn id="153" idx="3"/>
            <a:endCxn id="157" idx="1"/>
          </p:cNvCxnSpPr>
          <p:nvPr/>
        </p:nvCxnSpPr>
        <p:spPr>
          <a:xfrm>
            <a:off x="6497000" y="2005881"/>
            <a:ext cx="672600" cy="5973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" name="Google Shape;162;p18"/>
          <p:cNvCxnSpPr>
            <a:stCxn id="153" idx="3"/>
            <a:endCxn id="158" idx="1"/>
          </p:cNvCxnSpPr>
          <p:nvPr/>
        </p:nvCxnSpPr>
        <p:spPr>
          <a:xfrm>
            <a:off x="6497000" y="2005881"/>
            <a:ext cx="672600" cy="13740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" name="Google Shape;163;p18"/>
          <p:cNvCxnSpPr>
            <a:stCxn id="153" idx="3"/>
            <a:endCxn id="159" idx="1"/>
          </p:cNvCxnSpPr>
          <p:nvPr/>
        </p:nvCxnSpPr>
        <p:spPr>
          <a:xfrm>
            <a:off x="6497000" y="2005881"/>
            <a:ext cx="672600" cy="21492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" name="Google Shape;164;p18"/>
          <p:cNvSpPr txBox="1"/>
          <p:nvPr/>
        </p:nvSpPr>
        <p:spPr>
          <a:xfrm>
            <a:off x="10676300" y="815775"/>
            <a:ext cx="812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i="1">
                <a:solidFill>
                  <a:schemeClr val="dk1"/>
                </a:solidFill>
              </a:rPr>
              <a:t>Copia</a:t>
            </a:r>
            <a:endParaRPr/>
          </a:p>
        </p:txBody>
      </p:sp>
      <p:cxnSp>
        <p:nvCxnSpPr>
          <p:cNvPr id="165" name="Google Shape;165;p18"/>
          <p:cNvCxnSpPr>
            <a:stCxn id="154" idx="3"/>
            <a:endCxn id="164" idx="1"/>
          </p:cNvCxnSpPr>
          <p:nvPr/>
        </p:nvCxnSpPr>
        <p:spPr>
          <a:xfrm>
            <a:off x="9863475" y="1039876"/>
            <a:ext cx="8127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18"/>
          <p:cNvSpPr txBox="1"/>
          <p:nvPr/>
        </p:nvSpPr>
        <p:spPr>
          <a:xfrm>
            <a:off x="10733125" y="1298775"/>
            <a:ext cx="812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i="1">
                <a:solidFill>
                  <a:schemeClr val="dk1"/>
                </a:solidFill>
              </a:rPr>
              <a:t>Gypsy</a:t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10733125" y="1781775"/>
            <a:ext cx="9180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i="1">
                <a:solidFill>
                  <a:schemeClr val="dk1"/>
                </a:solidFill>
              </a:rPr>
              <a:t>Bel-Pao</a:t>
            </a:r>
            <a:endParaRPr/>
          </a:p>
        </p:txBody>
      </p:sp>
      <p:cxnSp>
        <p:nvCxnSpPr>
          <p:cNvPr id="168" name="Google Shape;168;p18"/>
          <p:cNvCxnSpPr>
            <a:endCxn id="166" idx="1"/>
          </p:cNvCxnSpPr>
          <p:nvPr/>
        </p:nvCxnSpPr>
        <p:spPr>
          <a:xfrm>
            <a:off x="9863425" y="1046175"/>
            <a:ext cx="869700" cy="476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18"/>
          <p:cNvCxnSpPr>
            <a:stCxn id="154" idx="3"/>
            <a:endCxn id="167" idx="1"/>
          </p:cNvCxnSpPr>
          <p:nvPr/>
        </p:nvCxnSpPr>
        <p:spPr>
          <a:xfrm>
            <a:off x="9863475" y="1039876"/>
            <a:ext cx="869700" cy="9660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70;p18"/>
          <p:cNvSpPr/>
          <p:nvPr/>
        </p:nvSpPr>
        <p:spPr>
          <a:xfrm>
            <a:off x="7169550" y="822289"/>
            <a:ext cx="2694000" cy="448200"/>
          </a:xfrm>
          <a:prstGeom prst="roundRect">
            <a:avLst>
              <a:gd name="adj" fmla="val 16667"/>
            </a:avLst>
          </a:prstGeom>
          <a:solidFill>
            <a:srgbClr val="307BF3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Long Terminal Repeat (LTR)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4622425" y="5702400"/>
            <a:ext cx="9180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i="1">
                <a:solidFill>
                  <a:schemeClr val="dk1"/>
                </a:solidFill>
              </a:rPr>
              <a:t>Clases</a:t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8127625" y="5724675"/>
            <a:ext cx="9180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i="1">
                <a:solidFill>
                  <a:schemeClr val="dk1"/>
                </a:solidFill>
              </a:rPr>
              <a:t>Órdenes</a:t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10403600" y="5724675"/>
            <a:ext cx="1414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i="1">
                <a:solidFill>
                  <a:schemeClr val="dk1"/>
                </a:solidFill>
              </a:rPr>
              <a:t>Superfamilias</a:t>
            </a:r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179800" y="2670725"/>
            <a:ext cx="1414200" cy="12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dk1"/>
                </a:solidFill>
              </a:rPr>
              <a:t>-Wicker et al., 2007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dk1"/>
                </a:solidFill>
              </a:rPr>
              <a:t>-Neumann et al., 2019</a:t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538775" y="2994950"/>
            <a:ext cx="521400" cy="3651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7</a:t>
            </a:fld>
            <a:endParaRPr sz="1600"/>
          </a:p>
        </p:txBody>
      </p:sp>
      <p:sp>
        <p:nvSpPr>
          <p:cNvPr id="182" name="Google Shape;182;p19"/>
          <p:cNvSpPr txBox="1"/>
          <p:nvPr/>
        </p:nvSpPr>
        <p:spPr>
          <a:xfrm>
            <a:off x="-3" y="0"/>
            <a:ext cx="121920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4800">
                <a:solidFill>
                  <a:schemeClr val="lt1"/>
                </a:solidFill>
              </a:rPr>
              <a:t>Planteamiento del problema</a:t>
            </a:r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15076" y="1978584"/>
            <a:ext cx="3141075" cy="31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950" y="2749114"/>
            <a:ext cx="1892076" cy="189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5050" y="2696338"/>
            <a:ext cx="2799350" cy="13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/>
          <p:nvPr/>
        </p:nvSpPr>
        <p:spPr>
          <a:xfrm>
            <a:off x="2777425" y="2979150"/>
            <a:ext cx="529500" cy="537300"/>
          </a:xfrm>
          <a:prstGeom prst="mathPlus">
            <a:avLst>
              <a:gd name="adj1" fmla="val 23520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6648900" y="3151350"/>
            <a:ext cx="734700" cy="3651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/>
          <p:nvPr/>
        </p:nvSpPr>
        <p:spPr>
          <a:xfrm>
            <a:off x="7660225" y="1592500"/>
            <a:ext cx="2133000" cy="6687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300">
                <a:solidFill>
                  <a:schemeClr val="lt1"/>
                </a:solidFill>
              </a:rPr>
              <a:t>Basada en estructura</a:t>
            </a:r>
            <a:endParaRPr sz="100"/>
          </a:p>
        </p:txBody>
      </p:sp>
      <p:sp>
        <p:nvSpPr>
          <p:cNvPr id="190" name="Google Shape;190;p19"/>
          <p:cNvSpPr txBox="1"/>
          <p:nvPr/>
        </p:nvSpPr>
        <p:spPr>
          <a:xfrm>
            <a:off x="7660225" y="2615350"/>
            <a:ext cx="2133000" cy="6687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300">
                <a:solidFill>
                  <a:schemeClr val="lt1"/>
                </a:solidFill>
              </a:rPr>
              <a:t>Basada en homología</a:t>
            </a:r>
            <a:endParaRPr sz="100"/>
          </a:p>
        </p:txBody>
      </p:sp>
      <p:sp>
        <p:nvSpPr>
          <p:cNvPr id="191" name="Google Shape;191;p19"/>
          <p:cNvSpPr txBox="1"/>
          <p:nvPr/>
        </p:nvSpPr>
        <p:spPr>
          <a:xfrm>
            <a:off x="7660225" y="3638200"/>
            <a:ext cx="2133000" cy="6687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300">
                <a:solidFill>
                  <a:schemeClr val="lt1"/>
                </a:solidFill>
              </a:rPr>
              <a:t>De novo</a:t>
            </a:r>
            <a:endParaRPr sz="100"/>
          </a:p>
        </p:txBody>
      </p:sp>
      <p:sp>
        <p:nvSpPr>
          <p:cNvPr id="192" name="Google Shape;192;p19"/>
          <p:cNvSpPr txBox="1"/>
          <p:nvPr/>
        </p:nvSpPr>
        <p:spPr>
          <a:xfrm>
            <a:off x="7698675" y="4661050"/>
            <a:ext cx="2133000" cy="6687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300">
                <a:solidFill>
                  <a:schemeClr val="lt1"/>
                </a:solidFill>
              </a:rPr>
              <a:t>Genómica comparativa</a:t>
            </a:r>
            <a:endParaRPr sz="100"/>
          </a:p>
        </p:txBody>
      </p:sp>
      <p:sp>
        <p:nvSpPr>
          <p:cNvPr id="193" name="Google Shape;193;p19"/>
          <p:cNvSpPr txBox="1"/>
          <p:nvPr/>
        </p:nvSpPr>
        <p:spPr>
          <a:xfrm>
            <a:off x="9793225" y="1551625"/>
            <a:ext cx="21330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Varianza de los dominios de los LTR retrotransposones</a:t>
            </a:r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9879075" y="2736125"/>
            <a:ext cx="21330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Conjunto de datos completa</a:t>
            </a: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9855375" y="3610600"/>
            <a:ext cx="2180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Repetición de Elementos Transponibles</a:t>
            </a:r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9855375" y="4661050"/>
            <a:ext cx="2180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Correcta anotación de los genomas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8</a:t>
            </a:fld>
            <a:endParaRPr sz="1600"/>
          </a:p>
        </p:txBody>
      </p:sp>
      <p:sp>
        <p:nvSpPr>
          <p:cNvPr id="203" name="Google Shape;203;p20"/>
          <p:cNvSpPr txBox="1"/>
          <p:nvPr/>
        </p:nvSpPr>
        <p:spPr>
          <a:xfrm>
            <a:off x="-3" y="0"/>
            <a:ext cx="121920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4800">
                <a:solidFill>
                  <a:schemeClr val="lt1"/>
                </a:solidFill>
              </a:rPr>
              <a:t>Planteamiento del problema</a:t>
            </a:r>
            <a:endParaRPr/>
          </a:p>
        </p:txBody>
      </p:sp>
      <p:pic>
        <p:nvPicPr>
          <p:cNvPr id="204" name="Google Shape;204;p20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3715500" y="1078050"/>
            <a:ext cx="4761000" cy="7977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800">
                <a:solidFill>
                  <a:schemeClr val="lt1"/>
                </a:solidFill>
              </a:rPr>
              <a:t>Pregunta de investigación</a:t>
            </a:r>
            <a:endParaRPr sz="100"/>
          </a:p>
        </p:txBody>
      </p:sp>
      <p:sp>
        <p:nvSpPr>
          <p:cNvPr id="206" name="Google Shape;206;p20"/>
          <p:cNvSpPr txBox="1"/>
          <p:nvPr/>
        </p:nvSpPr>
        <p:spPr>
          <a:xfrm>
            <a:off x="39500" y="2773725"/>
            <a:ext cx="12118200" cy="21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/>
              <a:t>¿Cuál técnica de preprocesamiento, forma de codificación y modelo de Machine Learning presenta una mejor eficiencia para la identificación de LTR retrotransposones en especies de plantas?</a:t>
            </a:r>
            <a:endParaRPr sz="2000"/>
          </a:p>
        </p:txBody>
      </p:sp>
      <p:sp>
        <p:nvSpPr>
          <p:cNvPr id="207" name="Google Shape;207;p20"/>
          <p:cNvSpPr/>
          <p:nvPr/>
        </p:nvSpPr>
        <p:spPr>
          <a:xfrm>
            <a:off x="751125" y="3982625"/>
            <a:ext cx="2666700" cy="1137600"/>
          </a:xfrm>
          <a:prstGeom prst="cloudCallout">
            <a:avLst>
              <a:gd name="adj1" fmla="val -32223"/>
              <a:gd name="adj2" fmla="val 66605"/>
            </a:avLst>
          </a:prstGeom>
          <a:solidFill>
            <a:srgbClr val="FFFFFF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8189">
            <a:off x="1347312" y="4107225"/>
            <a:ext cx="1474317" cy="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/>
          <p:nvPr/>
        </p:nvSpPr>
        <p:spPr>
          <a:xfrm>
            <a:off x="242047" y="5329745"/>
            <a:ext cx="2847300" cy="12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600"/>
              <a:t>9</a:t>
            </a:fld>
            <a:endParaRPr sz="1600"/>
          </a:p>
        </p:txBody>
      </p:sp>
      <p:sp>
        <p:nvSpPr>
          <p:cNvPr id="215" name="Google Shape;215;p21"/>
          <p:cNvSpPr txBox="1"/>
          <p:nvPr/>
        </p:nvSpPr>
        <p:spPr>
          <a:xfrm>
            <a:off x="-3" y="0"/>
            <a:ext cx="12192000" cy="7239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4800">
                <a:solidFill>
                  <a:schemeClr val="lt1"/>
                </a:solidFill>
              </a:rPr>
              <a:t>Objetivos</a:t>
            </a:r>
            <a:endParaRPr/>
          </a:p>
        </p:txBody>
      </p:sp>
      <p:pic>
        <p:nvPicPr>
          <p:cNvPr id="216" name="Google Shape;216;p21"/>
          <p:cNvPicPr preferRelativeResize="0"/>
          <p:nvPr/>
        </p:nvPicPr>
        <p:blipFill rotWithShape="1">
          <a:blip r:embed="rId3">
            <a:alphaModFix/>
          </a:blip>
          <a:srcRect l="7831" t="12004" r="7228" b="15373"/>
          <a:stretch/>
        </p:blipFill>
        <p:spPr>
          <a:xfrm>
            <a:off x="0" y="5900300"/>
            <a:ext cx="3975913" cy="9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 txBox="1"/>
          <p:nvPr/>
        </p:nvSpPr>
        <p:spPr>
          <a:xfrm>
            <a:off x="4517250" y="1038550"/>
            <a:ext cx="3157500" cy="797700"/>
          </a:xfrm>
          <a:prstGeom prst="rect">
            <a:avLst/>
          </a:prstGeom>
          <a:gradFill>
            <a:gsLst>
              <a:gs pos="0">
                <a:srgbClr val="1077D2">
                  <a:alpha val="74900"/>
                </a:srgbClr>
              </a:gs>
              <a:gs pos="100000">
                <a:srgbClr val="093153">
                  <a:alpha val="74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sz="2800">
                <a:solidFill>
                  <a:schemeClr val="lt1"/>
                </a:solidFill>
              </a:rPr>
              <a:t>General</a:t>
            </a:r>
            <a:endParaRPr sz="100"/>
          </a:p>
        </p:txBody>
      </p:sp>
      <p:sp>
        <p:nvSpPr>
          <p:cNvPr id="218" name="Google Shape;218;p21"/>
          <p:cNvSpPr txBox="1"/>
          <p:nvPr/>
        </p:nvSpPr>
        <p:spPr>
          <a:xfrm>
            <a:off x="678150" y="2939150"/>
            <a:ext cx="108357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O" sz="2000"/>
              <a:t>Diseñar un identificador automático de LTR retrotransposones en plantas usando técnicas de Machine Learning.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1366</Words>
  <Application>Microsoft Office PowerPoint</Application>
  <PresentationFormat>Panorámica</PresentationFormat>
  <Paragraphs>253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Calibri</vt:lpstr>
      <vt:lpstr>Noto Sans Symbols</vt:lpstr>
      <vt:lpstr>Montserrat</vt:lpstr>
      <vt:lpstr>Roboto</vt:lpstr>
      <vt:lpstr>Arial</vt:lpstr>
      <vt:lpstr>Tema de Office</vt:lpstr>
      <vt:lpstr> Diseño de un identificador automático de LTR retrotransposones en plantas mediante el uso de técnicas de Machine Learning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Diseño de un identificador automático de LTR retrotransposones en plantas mediante el uso de técnicas de Machine Learning</dc:title>
  <cp:lastModifiedBy>Mariana Sofìa Candamil Cortes</cp:lastModifiedBy>
  <cp:revision>7</cp:revision>
  <dcterms:modified xsi:type="dcterms:W3CDTF">2020-11-27T19:36:10Z</dcterms:modified>
</cp:coreProperties>
</file>